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4501" r:id="rId5"/>
    <p:sldMasterId id="2147484513" r:id="rId6"/>
    <p:sldMasterId id="2147484525" r:id="rId7"/>
  </p:sldMasterIdLst>
  <p:notesMasterIdLst>
    <p:notesMasterId r:id="rId32"/>
  </p:notesMasterIdLst>
  <p:handoutMasterIdLst>
    <p:handoutMasterId r:id="rId33"/>
  </p:handoutMasterIdLst>
  <p:sldIdLst>
    <p:sldId id="341" r:id="rId8"/>
    <p:sldId id="311" r:id="rId9"/>
    <p:sldId id="302" r:id="rId10"/>
    <p:sldId id="303" r:id="rId11"/>
    <p:sldId id="347" r:id="rId12"/>
    <p:sldId id="306" r:id="rId13"/>
    <p:sldId id="348" r:id="rId14"/>
    <p:sldId id="309" r:id="rId15"/>
    <p:sldId id="332" r:id="rId16"/>
    <p:sldId id="333" r:id="rId17"/>
    <p:sldId id="344" r:id="rId18"/>
    <p:sldId id="345" r:id="rId19"/>
    <p:sldId id="334" r:id="rId20"/>
    <p:sldId id="305" r:id="rId21"/>
    <p:sldId id="259" r:id="rId22"/>
    <p:sldId id="336" r:id="rId23"/>
    <p:sldId id="337" r:id="rId24"/>
    <p:sldId id="286" r:id="rId25"/>
    <p:sldId id="298" r:id="rId26"/>
    <p:sldId id="350" r:id="rId27"/>
    <p:sldId id="352" r:id="rId28"/>
    <p:sldId id="318" r:id="rId29"/>
    <p:sldId id="319" r:id="rId30"/>
    <p:sldId id="33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B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21" autoAdjust="0"/>
    <p:restoredTop sz="94624" autoAdjust="0"/>
  </p:normalViewPr>
  <p:slideViewPr>
    <p:cSldViewPr>
      <p:cViewPr>
        <p:scale>
          <a:sx n="68" d="100"/>
          <a:sy n="68" d="100"/>
        </p:scale>
        <p:origin x="-1212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84E9E-88F9-474F-B98C-B5A042E169B7}" type="doc">
      <dgm:prSet loTypeId="urn:microsoft.com/office/officeart/2005/8/layout/radial1" loCatId="relationship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FE4E8D53-1A90-4E4B-9351-27329135AA38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0DC905DA-2250-4FCB-AF5A-21549C922DFF}" type="parTrans" cxnId="{9E4B6324-7EE3-4387-98A5-7BCEF4AB5C24}">
      <dgm:prSet/>
      <dgm:spPr/>
      <dgm:t>
        <a:bodyPr/>
        <a:lstStyle/>
        <a:p>
          <a:endParaRPr lang="ru-RU"/>
        </a:p>
      </dgm:t>
    </dgm:pt>
    <dgm:pt modelId="{3294F7D6-9817-42E2-B640-BE9E3D25CDBF}" type="sibTrans" cxnId="{9E4B6324-7EE3-4387-98A5-7BCEF4AB5C24}">
      <dgm:prSet/>
      <dgm:spPr/>
      <dgm:t>
        <a:bodyPr/>
        <a:lstStyle/>
        <a:p>
          <a:endParaRPr lang="ru-RU"/>
        </a:p>
      </dgm:t>
    </dgm:pt>
    <dgm:pt modelId="{78CD5904-BACE-41FC-82A0-D7465BAC2203}">
      <dgm:prSet custScaleX="77721" custScaleY="76705"/>
      <dgm:spPr/>
      <dgm:t>
        <a:bodyPr/>
        <a:lstStyle/>
        <a:p>
          <a:endParaRPr lang="ru-RU" dirty="0"/>
        </a:p>
      </dgm:t>
    </dgm:pt>
    <dgm:pt modelId="{8A6C59E9-6DD9-4E64-9433-DAC2F6550539}" type="parTrans" cxnId="{21DE8B22-F7DE-45B6-B255-56EA6ADC96A5}">
      <dgm:prSet/>
      <dgm:spPr/>
      <dgm:t>
        <a:bodyPr/>
        <a:lstStyle/>
        <a:p>
          <a:endParaRPr lang="en-US"/>
        </a:p>
      </dgm:t>
    </dgm:pt>
    <dgm:pt modelId="{51856B73-CAF9-436B-9D00-C193E823BC4F}" type="sibTrans" cxnId="{21DE8B22-F7DE-45B6-B255-56EA6ADC96A5}">
      <dgm:prSet/>
      <dgm:spPr/>
      <dgm:t>
        <a:bodyPr/>
        <a:lstStyle/>
        <a:p>
          <a:endParaRPr lang="en-US"/>
        </a:p>
      </dgm:t>
    </dgm:pt>
    <dgm:pt modelId="{44204D3B-98C5-4999-880F-9B2FC2B7B1CD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/>
          </a:solidFill>
        </a:ln>
      </dgm:spPr>
      <dgm:t>
        <a:bodyPr anchor="t" anchorCtr="0"/>
        <a:lstStyle/>
        <a:p>
          <a:endParaRPr lang="ru-RU" dirty="0"/>
        </a:p>
      </dgm:t>
    </dgm:pt>
    <dgm:pt modelId="{4D3A0228-0F9C-4EC1-B6AB-DEE21A38EEA9}" type="sibTrans" cxnId="{264EAF57-F0E2-4F5F-87D9-027D6A8C9FA0}">
      <dgm:prSet/>
      <dgm:spPr/>
      <dgm:t>
        <a:bodyPr/>
        <a:lstStyle/>
        <a:p>
          <a:endParaRPr lang="en-US"/>
        </a:p>
      </dgm:t>
    </dgm:pt>
    <dgm:pt modelId="{DC7E79D7-A0BA-4F64-965E-DCA576FB9B7C}" type="parTrans" cxnId="{264EAF57-F0E2-4F5F-87D9-027D6A8C9FA0}">
      <dgm:prSet/>
      <dgm:spPr/>
      <dgm:t>
        <a:bodyPr/>
        <a:lstStyle/>
        <a:p>
          <a:endParaRPr lang="en-US"/>
        </a:p>
      </dgm:t>
    </dgm:pt>
    <dgm:pt modelId="{4D901F24-C232-45CB-ABC2-E2F634C02FA6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B3451E7A-9399-45EB-B224-41F42F6420BF}" type="sibTrans" cxnId="{92095E48-DFDD-4D47-9D9D-54031F842980}">
      <dgm:prSet/>
      <dgm:spPr/>
      <dgm:t>
        <a:bodyPr/>
        <a:lstStyle/>
        <a:p>
          <a:endParaRPr lang="en-US"/>
        </a:p>
      </dgm:t>
    </dgm:pt>
    <dgm:pt modelId="{D920DC5B-5572-4BCE-9307-F54A538ADB1A}" type="parTrans" cxnId="{92095E48-DFDD-4D47-9D9D-54031F842980}">
      <dgm:prSet/>
      <dgm:spPr/>
      <dgm:t>
        <a:bodyPr/>
        <a:lstStyle/>
        <a:p>
          <a:endParaRPr lang="en-US"/>
        </a:p>
      </dgm:t>
    </dgm:pt>
    <dgm:pt modelId="{643DB5E7-1C57-4366-A7C9-836216B83DA7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D0D3B2FF-0437-4779-ABC9-2E6EC0BFFAB2}" type="sibTrans" cxnId="{DABE674F-ACB3-44BF-9FDB-23DB7CD91731}">
      <dgm:prSet/>
      <dgm:spPr/>
      <dgm:t>
        <a:bodyPr/>
        <a:lstStyle/>
        <a:p>
          <a:endParaRPr lang="en-US"/>
        </a:p>
      </dgm:t>
    </dgm:pt>
    <dgm:pt modelId="{B8A0EE94-BBFF-40E8-934F-73D5DC67630D}" type="parTrans" cxnId="{DABE674F-ACB3-44BF-9FDB-23DB7CD91731}">
      <dgm:prSet/>
      <dgm:spPr/>
      <dgm:t>
        <a:bodyPr/>
        <a:lstStyle/>
        <a:p>
          <a:endParaRPr lang="en-US"/>
        </a:p>
      </dgm:t>
    </dgm:pt>
    <dgm:pt modelId="{C25F4741-20A6-4CAD-9E73-D679544EA78C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539D632-3294-4B87-A93C-AF3E800D38EE}" type="sibTrans" cxnId="{DFF3ED39-76C3-482A-97FF-F67BD62B4987}">
      <dgm:prSet/>
      <dgm:spPr/>
      <dgm:t>
        <a:bodyPr/>
        <a:lstStyle/>
        <a:p>
          <a:endParaRPr lang="ru-RU"/>
        </a:p>
      </dgm:t>
    </dgm:pt>
    <dgm:pt modelId="{408261E2-7F85-49C1-865A-EFDE373268ED}" type="parTrans" cxnId="{DFF3ED39-76C3-482A-97FF-F67BD62B4987}">
      <dgm:prSet/>
      <dgm:spPr/>
      <dgm:t>
        <a:bodyPr/>
        <a:lstStyle/>
        <a:p>
          <a:endParaRPr lang="ru-RU"/>
        </a:p>
      </dgm:t>
    </dgm:pt>
    <dgm:pt modelId="{137C0573-F501-4D70-ADC5-E11B4CEC84E8}">
      <dgm:prSet custScaleX="77721" custScaleY="76705"/>
      <dgm:spPr/>
      <dgm:t>
        <a:bodyPr/>
        <a:lstStyle/>
        <a:p>
          <a:endParaRPr lang="ru-RU" dirty="0"/>
        </a:p>
      </dgm:t>
    </dgm:pt>
    <dgm:pt modelId="{7913A118-BCBB-4D3D-8357-FB4262CE4CE6}" type="sibTrans" cxnId="{6F68734E-19B9-4C61-8DE5-1BE98C32F160}">
      <dgm:prSet/>
      <dgm:spPr/>
      <dgm:t>
        <a:bodyPr/>
        <a:lstStyle/>
        <a:p>
          <a:endParaRPr lang="en-US"/>
        </a:p>
      </dgm:t>
    </dgm:pt>
    <dgm:pt modelId="{EB599814-4F47-4229-906B-1B2BDF252ED8}" type="parTrans" cxnId="{6F68734E-19B9-4C61-8DE5-1BE98C32F160}">
      <dgm:prSet/>
      <dgm:spPr/>
      <dgm:t>
        <a:bodyPr/>
        <a:lstStyle/>
        <a:p>
          <a:endParaRPr lang="en-US"/>
        </a:p>
      </dgm:t>
    </dgm:pt>
    <dgm:pt modelId="{7510FCDD-848A-4C9C-BD45-72C610DDA73F}">
      <dgm:prSet custScaleX="81381" custScaleY="86557"/>
      <dgm:spPr/>
      <dgm:t>
        <a:bodyPr/>
        <a:lstStyle/>
        <a:p>
          <a:endParaRPr lang="ru-RU" dirty="0"/>
        </a:p>
      </dgm:t>
    </dgm:pt>
    <dgm:pt modelId="{32615EC3-A33F-4735-B6D9-E084B2F253BF}" type="parTrans" cxnId="{B9FAD593-4EEB-4F38-B31F-8675B758EC86}">
      <dgm:prSet/>
      <dgm:spPr/>
      <dgm:t>
        <a:bodyPr/>
        <a:lstStyle/>
        <a:p>
          <a:endParaRPr lang="en-US"/>
        </a:p>
      </dgm:t>
    </dgm:pt>
    <dgm:pt modelId="{5B2CB990-EDF7-4A01-9B8D-0A6D5BD5A563}" type="sibTrans" cxnId="{B9FAD593-4EEB-4F38-B31F-8675B758EC86}">
      <dgm:prSet/>
      <dgm:spPr/>
      <dgm:t>
        <a:bodyPr/>
        <a:lstStyle/>
        <a:p>
          <a:endParaRPr lang="en-US"/>
        </a:p>
      </dgm:t>
    </dgm:pt>
    <dgm:pt modelId="{69207586-82BA-4FA9-B8D6-B4F8D515F6DF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07F0AF3-8249-4754-8EB5-58EA7317DDCE}" type="sibTrans" cxnId="{37E5D885-66C2-426F-9074-2288EFE437DC}">
      <dgm:prSet/>
      <dgm:spPr/>
      <dgm:t>
        <a:bodyPr/>
        <a:lstStyle/>
        <a:p>
          <a:endParaRPr lang="ru-RU"/>
        </a:p>
      </dgm:t>
    </dgm:pt>
    <dgm:pt modelId="{2B99DB0A-AB66-42C1-8210-02CF09DBEFD8}" type="parTrans" cxnId="{37E5D885-66C2-426F-9074-2288EFE437DC}">
      <dgm:prSet/>
      <dgm:spPr/>
      <dgm:t>
        <a:bodyPr/>
        <a:lstStyle/>
        <a:p>
          <a:endParaRPr lang="ru-RU"/>
        </a:p>
      </dgm:t>
    </dgm:pt>
    <dgm:pt modelId="{985BEECD-04F7-4843-9AEE-37E0567C2390}">
      <dgm:prSet/>
      <dgm:spPr/>
      <dgm:t>
        <a:bodyPr/>
        <a:lstStyle/>
        <a:p>
          <a:endParaRPr lang="en-US"/>
        </a:p>
      </dgm:t>
    </dgm:pt>
    <dgm:pt modelId="{C742C9C3-F349-41B4-BDCF-C2B1C9CDC283}" type="parTrans" cxnId="{929B36E6-D2D1-4403-94CE-4A4D6B3D61DD}">
      <dgm:prSet/>
      <dgm:spPr/>
      <dgm:t>
        <a:bodyPr/>
        <a:lstStyle/>
        <a:p>
          <a:endParaRPr lang="en-US"/>
        </a:p>
      </dgm:t>
    </dgm:pt>
    <dgm:pt modelId="{F6DDAB5A-CA9C-4B75-B6F4-64715B420237}" type="sibTrans" cxnId="{929B36E6-D2D1-4403-94CE-4A4D6B3D61DD}">
      <dgm:prSet/>
      <dgm:spPr/>
      <dgm:t>
        <a:bodyPr/>
        <a:lstStyle/>
        <a:p>
          <a:endParaRPr lang="en-US"/>
        </a:p>
      </dgm:t>
    </dgm:pt>
    <dgm:pt modelId="{BFE1826D-5A72-46DC-959B-073BA9019031}">
      <dgm:prSet/>
      <dgm:spPr/>
      <dgm:t>
        <a:bodyPr/>
        <a:lstStyle/>
        <a:p>
          <a:endParaRPr lang="en-US"/>
        </a:p>
      </dgm:t>
    </dgm:pt>
    <dgm:pt modelId="{6A4DFE5B-2E24-44CE-A4CF-9979AAC06DAB}" type="parTrans" cxnId="{094964F8-72EE-46BC-A067-80DDF4CE2F27}">
      <dgm:prSet/>
      <dgm:spPr/>
      <dgm:t>
        <a:bodyPr/>
        <a:lstStyle/>
        <a:p>
          <a:endParaRPr lang="en-US"/>
        </a:p>
      </dgm:t>
    </dgm:pt>
    <dgm:pt modelId="{5E3DF38A-D3C0-46EB-A6FA-1FA19FA0F8AE}" type="sibTrans" cxnId="{094964F8-72EE-46BC-A067-80DDF4CE2F27}">
      <dgm:prSet/>
      <dgm:spPr/>
      <dgm:t>
        <a:bodyPr/>
        <a:lstStyle/>
        <a:p>
          <a:endParaRPr lang="en-US"/>
        </a:p>
      </dgm:t>
    </dgm:pt>
    <dgm:pt modelId="{190B5ED9-297B-4418-AA95-C07932EA628F}">
      <dgm:prSet/>
      <dgm:spPr/>
      <dgm:t>
        <a:bodyPr/>
        <a:lstStyle/>
        <a:p>
          <a:endParaRPr lang="en-US"/>
        </a:p>
      </dgm:t>
    </dgm:pt>
    <dgm:pt modelId="{3539F263-9DD3-4D85-8947-755E2502B144}" type="parTrans" cxnId="{1A6C0925-9014-49DF-8AA5-3AAFCA8C8335}">
      <dgm:prSet/>
      <dgm:spPr/>
      <dgm:t>
        <a:bodyPr/>
        <a:lstStyle/>
        <a:p>
          <a:endParaRPr lang="en-US"/>
        </a:p>
      </dgm:t>
    </dgm:pt>
    <dgm:pt modelId="{2D0F9EE1-B041-4D1E-8FA1-115C5868908B}" type="sibTrans" cxnId="{1A6C0925-9014-49DF-8AA5-3AAFCA8C8335}">
      <dgm:prSet/>
      <dgm:spPr/>
      <dgm:t>
        <a:bodyPr/>
        <a:lstStyle/>
        <a:p>
          <a:endParaRPr lang="en-US"/>
        </a:p>
      </dgm:t>
    </dgm:pt>
    <dgm:pt modelId="{157CF0D4-5706-4A8E-B190-00A284349414}">
      <dgm:prSet custScaleX="77721" custScaleY="76705"/>
      <dgm:spPr/>
      <dgm:t>
        <a:bodyPr/>
        <a:lstStyle/>
        <a:p>
          <a:endParaRPr lang="ru-RU" dirty="0"/>
        </a:p>
      </dgm:t>
    </dgm:pt>
    <dgm:pt modelId="{03EB5D53-00DD-4CD8-AF10-36EB4E27F4A1}" type="parTrans" cxnId="{CDA1A451-7BF5-41F2-85FC-70F9C0F9E67C}">
      <dgm:prSet/>
      <dgm:spPr/>
      <dgm:t>
        <a:bodyPr/>
        <a:lstStyle/>
        <a:p>
          <a:endParaRPr lang="en-US"/>
        </a:p>
      </dgm:t>
    </dgm:pt>
    <dgm:pt modelId="{8230A9F1-E9AE-4768-AD1F-63F36DD7DAD1}" type="sibTrans" cxnId="{CDA1A451-7BF5-41F2-85FC-70F9C0F9E67C}">
      <dgm:prSet/>
      <dgm:spPr/>
      <dgm:t>
        <a:bodyPr/>
        <a:lstStyle/>
        <a:p>
          <a:endParaRPr lang="en-US"/>
        </a:p>
      </dgm:t>
    </dgm:pt>
    <dgm:pt modelId="{67E26607-8015-4F15-892A-ED7DE92158C1}">
      <dgm:prSet custScaleX="77721" custScaleY="76705"/>
      <dgm:spPr/>
      <dgm:t>
        <a:bodyPr/>
        <a:lstStyle/>
        <a:p>
          <a:endParaRPr lang="ru-RU" dirty="0"/>
        </a:p>
      </dgm:t>
    </dgm:pt>
    <dgm:pt modelId="{EFAA6C84-932A-4B1F-99E3-0E3DADB7DDE3}" type="parTrans" cxnId="{1A333821-373D-4C78-802A-52A73360EFD7}">
      <dgm:prSet/>
      <dgm:spPr/>
      <dgm:t>
        <a:bodyPr/>
        <a:lstStyle/>
        <a:p>
          <a:endParaRPr lang="en-US"/>
        </a:p>
      </dgm:t>
    </dgm:pt>
    <dgm:pt modelId="{B1F98E38-EC5A-4F3D-8C2E-B8337E562FB8}" type="sibTrans" cxnId="{1A333821-373D-4C78-802A-52A73360EFD7}">
      <dgm:prSet/>
      <dgm:spPr/>
      <dgm:t>
        <a:bodyPr/>
        <a:lstStyle/>
        <a:p>
          <a:endParaRPr lang="en-US"/>
        </a:p>
      </dgm:t>
    </dgm:pt>
    <dgm:pt modelId="{C905B569-70B6-4086-8C44-0CE73C6A3682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227C6A0-A673-4B61-A561-41359E41165E}" type="parTrans" cxnId="{07050784-8B93-4FD5-A108-5F16FE72A346}">
      <dgm:prSet/>
      <dgm:spPr/>
      <dgm:t>
        <a:bodyPr/>
        <a:lstStyle/>
        <a:p>
          <a:endParaRPr lang="en-US"/>
        </a:p>
      </dgm:t>
    </dgm:pt>
    <dgm:pt modelId="{D4C6AA7F-848C-43F7-B013-6A52590F569E}" type="sibTrans" cxnId="{07050784-8B93-4FD5-A108-5F16FE72A346}">
      <dgm:prSet/>
      <dgm:spPr/>
      <dgm:t>
        <a:bodyPr/>
        <a:lstStyle/>
        <a:p>
          <a:endParaRPr lang="en-US"/>
        </a:p>
      </dgm:t>
    </dgm:pt>
    <dgm:pt modelId="{7E057087-1F81-4796-930D-26C23118CC3B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00E60CB-6A31-422E-80F0-8D0AAEFB904A}" type="parTrans" cxnId="{5E7ACD12-5474-4831-9976-98BB1B2356FC}">
      <dgm:prSet/>
      <dgm:spPr/>
      <dgm:t>
        <a:bodyPr/>
        <a:lstStyle/>
        <a:p>
          <a:endParaRPr lang="en-US"/>
        </a:p>
      </dgm:t>
    </dgm:pt>
    <dgm:pt modelId="{F708878D-86FF-4A21-ABDA-B33FDF27D9D3}" type="sibTrans" cxnId="{5E7ACD12-5474-4831-9976-98BB1B2356FC}">
      <dgm:prSet/>
      <dgm:spPr/>
      <dgm:t>
        <a:bodyPr/>
        <a:lstStyle/>
        <a:p>
          <a:endParaRPr lang="en-US"/>
        </a:p>
      </dgm:t>
    </dgm:pt>
    <dgm:pt modelId="{5C6C2DA5-2D32-4535-87C5-50391474DCE3}" type="pres">
      <dgm:prSet presAssocID="{52984E9E-88F9-474F-B98C-B5A042E169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62F9B0-2A65-4C8A-9F2E-D777D3296336}" type="pres">
      <dgm:prSet presAssocID="{FE4E8D53-1A90-4E4B-9351-27329135AA38}" presName="centerShape" presStyleLbl="node0" presStyleIdx="0" presStyleCnt="1" custScaleX="108014" custScaleY="117920" custLinFactNeighborX="-769" custLinFactNeighborY="1449"/>
      <dgm:spPr/>
      <dgm:t>
        <a:bodyPr/>
        <a:lstStyle/>
        <a:p>
          <a:endParaRPr lang="ru-RU"/>
        </a:p>
      </dgm:t>
    </dgm:pt>
    <dgm:pt modelId="{E8AA3ACD-7C2F-46B3-8F08-E71DF2B16446}" type="pres">
      <dgm:prSet presAssocID="{2B99DB0A-AB66-42C1-8210-02CF09DBEFD8}" presName="Name9" presStyleLbl="parChTrans1D2" presStyleIdx="0" presStyleCnt="7"/>
      <dgm:spPr/>
      <dgm:t>
        <a:bodyPr/>
        <a:lstStyle/>
        <a:p>
          <a:endParaRPr lang="ru-RU"/>
        </a:p>
      </dgm:t>
    </dgm:pt>
    <dgm:pt modelId="{5A1F774A-1344-46EA-A32F-847A9EA0D4F0}" type="pres">
      <dgm:prSet presAssocID="{2B99DB0A-AB66-42C1-8210-02CF09DBEFD8}" presName="connTx" presStyleLbl="parChTrans1D2" presStyleIdx="0" presStyleCnt="7"/>
      <dgm:spPr/>
      <dgm:t>
        <a:bodyPr/>
        <a:lstStyle/>
        <a:p>
          <a:endParaRPr lang="ru-RU"/>
        </a:p>
      </dgm:t>
    </dgm:pt>
    <dgm:pt modelId="{BD5DB6FC-AF6B-4E8D-A68E-69CA14F99AE8}" type="pres">
      <dgm:prSet presAssocID="{69207586-82BA-4FA9-B8D6-B4F8D515F6DF}" presName="node" presStyleLbl="node1" presStyleIdx="0" presStyleCnt="7" custScaleX="99487" custScaleY="86557" custRadScaleRad="86491" custRadScaleInc="16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B51D7-578C-46F1-82CE-A19788013318}" type="pres">
      <dgm:prSet presAssocID="{DC7E79D7-A0BA-4F64-965E-DCA576FB9B7C}" presName="Name9" presStyleLbl="parChTrans1D2" presStyleIdx="1" presStyleCnt="7"/>
      <dgm:spPr/>
      <dgm:t>
        <a:bodyPr/>
        <a:lstStyle/>
        <a:p>
          <a:endParaRPr lang="en-US"/>
        </a:p>
      </dgm:t>
    </dgm:pt>
    <dgm:pt modelId="{CB75027C-A922-4FD7-9691-5E1737A5F4C6}" type="pres">
      <dgm:prSet presAssocID="{DC7E79D7-A0BA-4F64-965E-DCA576FB9B7C}" presName="connTx" presStyleLbl="parChTrans1D2" presStyleIdx="1" presStyleCnt="7"/>
      <dgm:spPr/>
      <dgm:t>
        <a:bodyPr/>
        <a:lstStyle/>
        <a:p>
          <a:endParaRPr lang="en-US"/>
        </a:p>
      </dgm:t>
    </dgm:pt>
    <dgm:pt modelId="{C83BBE2E-106D-455F-84B2-E3747D4583B1}" type="pres">
      <dgm:prSet presAssocID="{44204D3B-98C5-4999-880F-9B2FC2B7B1CD}" presName="node" presStyleLbl="node1" presStyleIdx="1" presStyleCnt="7" custRadScaleRad="100524" custRadScaleInc="30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9421E-382D-48D3-A229-FB567CF4A200}" type="pres">
      <dgm:prSet presAssocID="{1227C6A0-A673-4B61-A561-41359E41165E}" presName="Name9" presStyleLbl="parChTrans1D2" presStyleIdx="2" presStyleCnt="7"/>
      <dgm:spPr/>
      <dgm:t>
        <a:bodyPr/>
        <a:lstStyle/>
        <a:p>
          <a:endParaRPr lang="en-US"/>
        </a:p>
      </dgm:t>
    </dgm:pt>
    <dgm:pt modelId="{E7A712A9-E6A2-44F2-9A5E-31DFBF0A4BB8}" type="pres">
      <dgm:prSet presAssocID="{1227C6A0-A673-4B61-A561-41359E41165E}" presName="connTx" presStyleLbl="parChTrans1D2" presStyleIdx="2" presStyleCnt="7"/>
      <dgm:spPr/>
      <dgm:t>
        <a:bodyPr/>
        <a:lstStyle/>
        <a:p>
          <a:endParaRPr lang="en-US"/>
        </a:p>
      </dgm:t>
    </dgm:pt>
    <dgm:pt modelId="{AC6293CD-13E5-42E7-A65C-51581878A3B9}" type="pres">
      <dgm:prSet presAssocID="{C905B569-70B6-4086-8C44-0CE73C6A3682}" presName="node" presStyleLbl="node1" presStyleIdx="2" presStyleCnt="7" custScaleX="105699" custScaleY="940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85417-2DD2-425A-A181-ADD3B239784E}" type="pres">
      <dgm:prSet presAssocID="{D920DC5B-5572-4BCE-9307-F54A538ADB1A}" presName="Name9" presStyleLbl="parChTrans1D2" presStyleIdx="3" presStyleCnt="7"/>
      <dgm:spPr/>
      <dgm:t>
        <a:bodyPr/>
        <a:lstStyle/>
        <a:p>
          <a:endParaRPr lang="en-US"/>
        </a:p>
      </dgm:t>
    </dgm:pt>
    <dgm:pt modelId="{E2729814-94F8-4E64-8DF7-EFEB3CFB1BA8}" type="pres">
      <dgm:prSet presAssocID="{D920DC5B-5572-4BCE-9307-F54A538ADB1A}" presName="connTx" presStyleLbl="parChTrans1D2" presStyleIdx="3" presStyleCnt="7"/>
      <dgm:spPr/>
      <dgm:t>
        <a:bodyPr/>
        <a:lstStyle/>
        <a:p>
          <a:endParaRPr lang="en-US"/>
        </a:p>
      </dgm:t>
    </dgm:pt>
    <dgm:pt modelId="{E5FC1A68-A01C-4ECD-9BE4-26B1ED6AA586}" type="pres">
      <dgm:prSet presAssocID="{4D901F24-C232-45CB-ABC2-E2F634C02FA6}" presName="node" presStyleLbl="node1" presStyleIdx="3" presStyleCnt="7" custRadScaleRad="100860" custRadScaleInc="-18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02044-B5B7-48EB-BDCF-3283415605E1}" type="pres">
      <dgm:prSet presAssocID="{B8A0EE94-BBFF-40E8-934F-73D5DC67630D}" presName="Name9" presStyleLbl="parChTrans1D2" presStyleIdx="4" presStyleCnt="7"/>
      <dgm:spPr/>
      <dgm:t>
        <a:bodyPr/>
        <a:lstStyle/>
        <a:p>
          <a:endParaRPr lang="en-US"/>
        </a:p>
      </dgm:t>
    </dgm:pt>
    <dgm:pt modelId="{933AFE31-71B7-43EA-BE0B-4D95AB31D71A}" type="pres">
      <dgm:prSet presAssocID="{B8A0EE94-BBFF-40E8-934F-73D5DC67630D}" presName="connTx" presStyleLbl="parChTrans1D2" presStyleIdx="4" presStyleCnt="7"/>
      <dgm:spPr/>
      <dgm:t>
        <a:bodyPr/>
        <a:lstStyle/>
        <a:p>
          <a:endParaRPr lang="en-US"/>
        </a:p>
      </dgm:t>
    </dgm:pt>
    <dgm:pt modelId="{28CEBCA7-4634-4B91-A8CE-3ADB5B03766C}" type="pres">
      <dgm:prSet presAssocID="{643DB5E7-1C57-4366-A7C9-836216B83DA7}" presName="node" presStyleLbl="node1" presStyleIdx="4" presStyleCnt="7" custRadScaleRad="100227" custRadScaleInc="204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C3F2B-5FA9-4959-985E-A73117DAB75D}" type="pres">
      <dgm:prSet presAssocID="{A00E60CB-6A31-422E-80F0-8D0AAEFB904A}" presName="Name9" presStyleLbl="parChTrans1D2" presStyleIdx="5" presStyleCnt="7"/>
      <dgm:spPr/>
      <dgm:t>
        <a:bodyPr/>
        <a:lstStyle/>
        <a:p>
          <a:endParaRPr lang="en-US"/>
        </a:p>
      </dgm:t>
    </dgm:pt>
    <dgm:pt modelId="{CF902874-85F2-4C00-8F93-539F59B54FB3}" type="pres">
      <dgm:prSet presAssocID="{A00E60CB-6A31-422E-80F0-8D0AAEFB904A}" presName="connTx" presStyleLbl="parChTrans1D2" presStyleIdx="5" presStyleCnt="7"/>
      <dgm:spPr/>
      <dgm:t>
        <a:bodyPr/>
        <a:lstStyle/>
        <a:p>
          <a:endParaRPr lang="en-US"/>
        </a:p>
      </dgm:t>
    </dgm:pt>
    <dgm:pt modelId="{26691500-D595-40E5-AA3C-707539DD1EAB}" type="pres">
      <dgm:prSet presAssocID="{7E057087-1F81-4796-930D-26C23118CC3B}" presName="node" presStyleLbl="node1" presStyleIdx="5" presStyleCnt="7" custScaleX="101119" custScaleY="95324" custRadScaleRad="97589" custRadScaleInc="-193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8DC39-7B16-4869-BA66-6D88A9916E5B}" type="pres">
      <dgm:prSet presAssocID="{408261E2-7F85-49C1-865A-EFDE373268ED}" presName="Name9" presStyleLbl="parChTrans1D2" presStyleIdx="6" presStyleCnt="7"/>
      <dgm:spPr/>
      <dgm:t>
        <a:bodyPr/>
        <a:lstStyle/>
        <a:p>
          <a:endParaRPr lang="ru-RU"/>
        </a:p>
      </dgm:t>
    </dgm:pt>
    <dgm:pt modelId="{86A3059C-30E1-4D31-B3F3-0D994908FB5D}" type="pres">
      <dgm:prSet presAssocID="{408261E2-7F85-49C1-865A-EFDE373268ED}" presName="connTx" presStyleLbl="parChTrans1D2" presStyleIdx="6" presStyleCnt="7"/>
      <dgm:spPr/>
      <dgm:t>
        <a:bodyPr/>
        <a:lstStyle/>
        <a:p>
          <a:endParaRPr lang="ru-RU"/>
        </a:p>
      </dgm:t>
    </dgm:pt>
    <dgm:pt modelId="{6A544216-C9DA-4F4F-92A1-1FB3B4FA0380}" type="pres">
      <dgm:prSet presAssocID="{C25F4741-20A6-4CAD-9E73-D679544EA78C}" presName="node" presStyleLbl="node1" presStyleIdx="6" presStyleCnt="7" custScaleX="102380" custScaleY="97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DE8B22-F7DE-45B6-B255-56EA6ADC96A5}" srcId="{52984E9E-88F9-474F-B98C-B5A042E169B7}" destId="{78CD5904-BACE-41FC-82A0-D7465BAC2203}" srcOrd="2" destOrd="0" parTransId="{8A6C59E9-6DD9-4E64-9433-DAC2F6550539}" sibTransId="{51856B73-CAF9-436B-9D00-C193E823BC4F}"/>
    <dgm:cxn modelId="{07050784-8B93-4FD5-A108-5F16FE72A346}" srcId="{FE4E8D53-1A90-4E4B-9351-27329135AA38}" destId="{C905B569-70B6-4086-8C44-0CE73C6A3682}" srcOrd="2" destOrd="0" parTransId="{1227C6A0-A673-4B61-A561-41359E41165E}" sibTransId="{D4C6AA7F-848C-43F7-B013-6A52590F569E}"/>
    <dgm:cxn modelId="{D1BB14A3-FCF8-4125-8C4F-39FC337724E8}" type="presOf" srcId="{52984E9E-88F9-474F-B98C-B5A042E169B7}" destId="{5C6C2DA5-2D32-4535-87C5-50391474DCE3}" srcOrd="0" destOrd="0" presId="urn:microsoft.com/office/officeart/2005/8/layout/radial1"/>
    <dgm:cxn modelId="{3505C793-BEEF-4326-82B9-CFF9B7CF6A7F}" type="presOf" srcId="{FE4E8D53-1A90-4E4B-9351-27329135AA38}" destId="{D962F9B0-2A65-4C8A-9F2E-D777D3296336}" srcOrd="0" destOrd="0" presId="urn:microsoft.com/office/officeart/2005/8/layout/radial1"/>
    <dgm:cxn modelId="{24743607-7830-4097-87A1-B032A49F2BA0}" type="presOf" srcId="{2B99DB0A-AB66-42C1-8210-02CF09DBEFD8}" destId="{5A1F774A-1344-46EA-A32F-847A9EA0D4F0}" srcOrd="1" destOrd="0" presId="urn:microsoft.com/office/officeart/2005/8/layout/radial1"/>
    <dgm:cxn modelId="{37E5D885-66C2-426F-9074-2288EFE437DC}" srcId="{FE4E8D53-1A90-4E4B-9351-27329135AA38}" destId="{69207586-82BA-4FA9-B8D6-B4F8D515F6DF}" srcOrd="0" destOrd="0" parTransId="{2B99DB0A-AB66-42C1-8210-02CF09DBEFD8}" sibTransId="{E07F0AF3-8249-4754-8EB5-58EA7317DDCE}"/>
    <dgm:cxn modelId="{DB0D0AC8-5967-45BE-BF21-B1156583615F}" type="presOf" srcId="{2B99DB0A-AB66-42C1-8210-02CF09DBEFD8}" destId="{E8AA3ACD-7C2F-46B3-8F08-E71DF2B16446}" srcOrd="0" destOrd="0" presId="urn:microsoft.com/office/officeart/2005/8/layout/radial1"/>
    <dgm:cxn modelId="{5E7ACD12-5474-4831-9976-98BB1B2356FC}" srcId="{FE4E8D53-1A90-4E4B-9351-27329135AA38}" destId="{7E057087-1F81-4796-930D-26C23118CC3B}" srcOrd="5" destOrd="0" parTransId="{A00E60CB-6A31-422E-80F0-8D0AAEFB904A}" sibTransId="{F708878D-86FF-4A21-ABDA-B33FDF27D9D3}"/>
    <dgm:cxn modelId="{DDB2CDE2-D2C4-44A9-AD85-5F86049FA95F}" type="presOf" srcId="{DC7E79D7-A0BA-4F64-965E-DCA576FB9B7C}" destId="{CB75027C-A922-4FD7-9691-5E1737A5F4C6}" srcOrd="1" destOrd="0" presId="urn:microsoft.com/office/officeart/2005/8/layout/radial1"/>
    <dgm:cxn modelId="{6F647222-3482-46D6-BE4E-CEE12E7AA20D}" type="presOf" srcId="{A00E60CB-6A31-422E-80F0-8D0AAEFB904A}" destId="{CF902874-85F2-4C00-8F93-539F59B54FB3}" srcOrd="1" destOrd="0" presId="urn:microsoft.com/office/officeart/2005/8/layout/radial1"/>
    <dgm:cxn modelId="{0DE17404-3C88-476C-9A48-5D83A192FE75}" type="presOf" srcId="{C905B569-70B6-4086-8C44-0CE73C6A3682}" destId="{AC6293CD-13E5-42E7-A65C-51581878A3B9}" srcOrd="0" destOrd="0" presId="urn:microsoft.com/office/officeart/2005/8/layout/radial1"/>
    <dgm:cxn modelId="{E9B6D069-73C1-493E-90FF-92E6A0E7EF70}" type="presOf" srcId="{A00E60CB-6A31-422E-80F0-8D0AAEFB904A}" destId="{765C3F2B-5FA9-4959-985E-A73117DAB75D}" srcOrd="0" destOrd="0" presId="urn:microsoft.com/office/officeart/2005/8/layout/radial1"/>
    <dgm:cxn modelId="{E9BA6051-3A89-4AD5-B62A-9B080124A509}" type="presOf" srcId="{1227C6A0-A673-4B61-A561-41359E41165E}" destId="{E7A712A9-E6A2-44F2-9A5E-31DFBF0A4BB8}" srcOrd="1" destOrd="0" presId="urn:microsoft.com/office/officeart/2005/8/layout/radial1"/>
    <dgm:cxn modelId="{094964F8-72EE-46BC-A067-80DDF4CE2F27}" srcId="{52984E9E-88F9-474F-B98C-B5A042E169B7}" destId="{BFE1826D-5A72-46DC-959B-073BA9019031}" srcOrd="5" destOrd="0" parTransId="{6A4DFE5B-2E24-44CE-A4CF-9979AAC06DAB}" sibTransId="{5E3DF38A-D3C0-46EB-A6FA-1FA19FA0F8AE}"/>
    <dgm:cxn modelId="{22BD9F1F-E0B0-460E-8A21-4D33C382C639}" type="presOf" srcId="{D920DC5B-5572-4BCE-9307-F54A538ADB1A}" destId="{28285417-2DD2-425A-A181-ADD3B239784E}" srcOrd="0" destOrd="0" presId="urn:microsoft.com/office/officeart/2005/8/layout/radial1"/>
    <dgm:cxn modelId="{DFCCD7B2-ED7E-4C88-AE45-F6CD25AE7BAD}" type="presOf" srcId="{7E057087-1F81-4796-930D-26C23118CC3B}" destId="{26691500-D595-40E5-AA3C-707539DD1EAB}" srcOrd="0" destOrd="0" presId="urn:microsoft.com/office/officeart/2005/8/layout/radial1"/>
    <dgm:cxn modelId="{0A998442-A6E4-404F-AB46-34EAE6241A88}" type="presOf" srcId="{408261E2-7F85-49C1-865A-EFDE373268ED}" destId="{86A3059C-30E1-4D31-B3F3-0D994908FB5D}" srcOrd="1" destOrd="0" presId="urn:microsoft.com/office/officeart/2005/8/layout/radial1"/>
    <dgm:cxn modelId="{F94503F1-F56B-47DE-9CB8-7A322082C869}" type="presOf" srcId="{1227C6A0-A673-4B61-A561-41359E41165E}" destId="{4509421E-382D-48D3-A229-FB567CF4A200}" srcOrd="0" destOrd="0" presId="urn:microsoft.com/office/officeart/2005/8/layout/radial1"/>
    <dgm:cxn modelId="{264EAF57-F0E2-4F5F-87D9-027D6A8C9FA0}" srcId="{FE4E8D53-1A90-4E4B-9351-27329135AA38}" destId="{44204D3B-98C5-4999-880F-9B2FC2B7B1CD}" srcOrd="1" destOrd="0" parTransId="{DC7E79D7-A0BA-4F64-965E-DCA576FB9B7C}" sibTransId="{4D3A0228-0F9C-4EC1-B6AB-DEE21A38EEA9}"/>
    <dgm:cxn modelId="{A62DE29D-71FB-4832-89F7-64750B097096}" type="presOf" srcId="{B8A0EE94-BBFF-40E8-934F-73D5DC67630D}" destId="{9BA02044-B5B7-48EB-BDCF-3283415605E1}" srcOrd="0" destOrd="0" presId="urn:microsoft.com/office/officeart/2005/8/layout/radial1"/>
    <dgm:cxn modelId="{92095E48-DFDD-4D47-9D9D-54031F842980}" srcId="{FE4E8D53-1A90-4E4B-9351-27329135AA38}" destId="{4D901F24-C232-45CB-ABC2-E2F634C02FA6}" srcOrd="3" destOrd="0" parTransId="{D920DC5B-5572-4BCE-9307-F54A538ADB1A}" sibTransId="{B3451E7A-9399-45EB-B224-41F42F6420BF}"/>
    <dgm:cxn modelId="{0C7C74EB-6D0E-4A53-9306-E5942146E784}" type="presOf" srcId="{44204D3B-98C5-4999-880F-9B2FC2B7B1CD}" destId="{C83BBE2E-106D-455F-84B2-E3747D4583B1}" srcOrd="0" destOrd="0" presId="urn:microsoft.com/office/officeart/2005/8/layout/radial1"/>
    <dgm:cxn modelId="{DABE674F-ACB3-44BF-9FDB-23DB7CD91731}" srcId="{FE4E8D53-1A90-4E4B-9351-27329135AA38}" destId="{643DB5E7-1C57-4366-A7C9-836216B83DA7}" srcOrd="4" destOrd="0" parTransId="{B8A0EE94-BBFF-40E8-934F-73D5DC67630D}" sibTransId="{D0D3B2FF-0437-4779-ABC9-2E6EC0BFFAB2}"/>
    <dgm:cxn modelId="{5EFCC1EC-5217-41AE-B5D3-3B942D976E5F}" type="presOf" srcId="{408261E2-7F85-49C1-865A-EFDE373268ED}" destId="{EC88DC39-7B16-4869-BA66-6D88A9916E5B}" srcOrd="0" destOrd="0" presId="urn:microsoft.com/office/officeart/2005/8/layout/radial1"/>
    <dgm:cxn modelId="{9E4B6324-7EE3-4387-98A5-7BCEF4AB5C24}" srcId="{52984E9E-88F9-474F-B98C-B5A042E169B7}" destId="{FE4E8D53-1A90-4E4B-9351-27329135AA38}" srcOrd="0" destOrd="0" parTransId="{0DC905DA-2250-4FCB-AF5A-21549C922DFF}" sibTransId="{3294F7D6-9817-42E2-B640-BE9E3D25CDBF}"/>
    <dgm:cxn modelId="{6631C971-7463-4CAF-9AE9-281345AECF78}" type="presOf" srcId="{643DB5E7-1C57-4366-A7C9-836216B83DA7}" destId="{28CEBCA7-4634-4B91-A8CE-3ADB5B03766C}" srcOrd="0" destOrd="0" presId="urn:microsoft.com/office/officeart/2005/8/layout/radial1"/>
    <dgm:cxn modelId="{CDA1A451-7BF5-41F2-85FC-70F9C0F9E67C}" srcId="{52984E9E-88F9-474F-B98C-B5A042E169B7}" destId="{157CF0D4-5706-4A8E-B190-00A284349414}" srcOrd="7" destOrd="0" parTransId="{03EB5D53-00DD-4CD8-AF10-36EB4E27F4A1}" sibTransId="{8230A9F1-E9AE-4768-AD1F-63F36DD7DAD1}"/>
    <dgm:cxn modelId="{1677C211-88E6-495D-8674-C527C59F6866}" type="presOf" srcId="{C25F4741-20A6-4CAD-9E73-D679544EA78C}" destId="{6A544216-C9DA-4F4F-92A1-1FB3B4FA0380}" srcOrd="0" destOrd="0" presId="urn:microsoft.com/office/officeart/2005/8/layout/radial1"/>
    <dgm:cxn modelId="{929B36E6-D2D1-4403-94CE-4A4D6B3D61DD}" srcId="{52984E9E-88F9-474F-B98C-B5A042E169B7}" destId="{985BEECD-04F7-4843-9AEE-37E0567C2390}" srcOrd="4" destOrd="0" parTransId="{C742C9C3-F349-41B4-BDCF-C2B1C9CDC283}" sibTransId="{F6DDAB5A-CA9C-4B75-B6F4-64715B420237}"/>
    <dgm:cxn modelId="{B9FAD593-4EEB-4F38-B31F-8675B758EC86}" srcId="{52984E9E-88F9-474F-B98C-B5A042E169B7}" destId="{7510FCDD-848A-4C9C-BD45-72C610DDA73F}" srcOrd="3" destOrd="0" parTransId="{32615EC3-A33F-4735-B6D9-E084B2F253BF}" sibTransId="{5B2CB990-EDF7-4A01-9B8D-0A6D5BD5A563}"/>
    <dgm:cxn modelId="{1A333821-373D-4C78-802A-52A73360EFD7}" srcId="{52984E9E-88F9-474F-B98C-B5A042E169B7}" destId="{67E26607-8015-4F15-892A-ED7DE92158C1}" srcOrd="8" destOrd="0" parTransId="{EFAA6C84-932A-4B1F-99E3-0E3DADB7DDE3}" sibTransId="{B1F98E38-EC5A-4F3D-8C2E-B8337E562FB8}"/>
    <dgm:cxn modelId="{1A6C0925-9014-49DF-8AA5-3AAFCA8C8335}" srcId="{52984E9E-88F9-474F-B98C-B5A042E169B7}" destId="{190B5ED9-297B-4418-AA95-C07932EA628F}" srcOrd="6" destOrd="0" parTransId="{3539F263-9DD3-4D85-8947-755E2502B144}" sibTransId="{2D0F9EE1-B041-4D1E-8FA1-115C5868908B}"/>
    <dgm:cxn modelId="{DFF3ED39-76C3-482A-97FF-F67BD62B4987}" srcId="{FE4E8D53-1A90-4E4B-9351-27329135AA38}" destId="{C25F4741-20A6-4CAD-9E73-D679544EA78C}" srcOrd="6" destOrd="0" parTransId="{408261E2-7F85-49C1-865A-EFDE373268ED}" sibTransId="{7539D632-3294-4B87-A93C-AF3E800D38EE}"/>
    <dgm:cxn modelId="{142B38C0-B303-49F5-893F-F3F034E02CBB}" type="presOf" srcId="{D920DC5B-5572-4BCE-9307-F54A538ADB1A}" destId="{E2729814-94F8-4E64-8DF7-EFEB3CFB1BA8}" srcOrd="1" destOrd="0" presId="urn:microsoft.com/office/officeart/2005/8/layout/radial1"/>
    <dgm:cxn modelId="{6F68734E-19B9-4C61-8DE5-1BE98C32F160}" srcId="{52984E9E-88F9-474F-B98C-B5A042E169B7}" destId="{137C0573-F501-4D70-ADC5-E11B4CEC84E8}" srcOrd="1" destOrd="0" parTransId="{EB599814-4F47-4229-906B-1B2BDF252ED8}" sibTransId="{7913A118-BCBB-4D3D-8357-FB4262CE4CE6}"/>
    <dgm:cxn modelId="{581A7AD4-389E-41C0-84D3-F85584CBE58B}" type="presOf" srcId="{69207586-82BA-4FA9-B8D6-B4F8D515F6DF}" destId="{BD5DB6FC-AF6B-4E8D-A68E-69CA14F99AE8}" srcOrd="0" destOrd="0" presId="urn:microsoft.com/office/officeart/2005/8/layout/radial1"/>
    <dgm:cxn modelId="{FA74B788-6BEC-4A68-8CAA-C1DD3E45720B}" type="presOf" srcId="{DC7E79D7-A0BA-4F64-965E-DCA576FB9B7C}" destId="{325B51D7-578C-46F1-82CE-A19788013318}" srcOrd="0" destOrd="0" presId="urn:microsoft.com/office/officeart/2005/8/layout/radial1"/>
    <dgm:cxn modelId="{B631899E-D386-481A-ACD4-7B00E347C11C}" type="presOf" srcId="{B8A0EE94-BBFF-40E8-934F-73D5DC67630D}" destId="{933AFE31-71B7-43EA-BE0B-4D95AB31D71A}" srcOrd="1" destOrd="0" presId="urn:microsoft.com/office/officeart/2005/8/layout/radial1"/>
    <dgm:cxn modelId="{1FFE51C9-DB5E-450C-82A0-C35DDA2566F9}" type="presOf" srcId="{4D901F24-C232-45CB-ABC2-E2F634C02FA6}" destId="{E5FC1A68-A01C-4ECD-9BE4-26B1ED6AA586}" srcOrd="0" destOrd="0" presId="urn:microsoft.com/office/officeart/2005/8/layout/radial1"/>
    <dgm:cxn modelId="{286DDC71-5778-4704-86C8-EA600566391C}" type="presParOf" srcId="{5C6C2DA5-2D32-4535-87C5-50391474DCE3}" destId="{D962F9B0-2A65-4C8A-9F2E-D777D3296336}" srcOrd="0" destOrd="0" presId="urn:microsoft.com/office/officeart/2005/8/layout/radial1"/>
    <dgm:cxn modelId="{FE9663E9-2259-4431-930A-F897632EC3B9}" type="presParOf" srcId="{5C6C2DA5-2D32-4535-87C5-50391474DCE3}" destId="{E8AA3ACD-7C2F-46B3-8F08-E71DF2B16446}" srcOrd="1" destOrd="0" presId="urn:microsoft.com/office/officeart/2005/8/layout/radial1"/>
    <dgm:cxn modelId="{995C69BB-4E07-4223-845A-DD0D39B7A724}" type="presParOf" srcId="{E8AA3ACD-7C2F-46B3-8F08-E71DF2B16446}" destId="{5A1F774A-1344-46EA-A32F-847A9EA0D4F0}" srcOrd="0" destOrd="0" presId="urn:microsoft.com/office/officeart/2005/8/layout/radial1"/>
    <dgm:cxn modelId="{48D92910-59BA-4DA5-8EDF-14198CC986A6}" type="presParOf" srcId="{5C6C2DA5-2D32-4535-87C5-50391474DCE3}" destId="{BD5DB6FC-AF6B-4E8D-A68E-69CA14F99AE8}" srcOrd="2" destOrd="0" presId="urn:microsoft.com/office/officeart/2005/8/layout/radial1"/>
    <dgm:cxn modelId="{6F4275E6-9986-49C6-B7AC-94A0135BF839}" type="presParOf" srcId="{5C6C2DA5-2D32-4535-87C5-50391474DCE3}" destId="{325B51D7-578C-46F1-82CE-A19788013318}" srcOrd="3" destOrd="0" presId="urn:microsoft.com/office/officeart/2005/8/layout/radial1"/>
    <dgm:cxn modelId="{501074A5-4549-4B4E-8149-958EA700E4F8}" type="presParOf" srcId="{325B51D7-578C-46F1-82CE-A19788013318}" destId="{CB75027C-A922-4FD7-9691-5E1737A5F4C6}" srcOrd="0" destOrd="0" presId="urn:microsoft.com/office/officeart/2005/8/layout/radial1"/>
    <dgm:cxn modelId="{AC6244C4-C928-4662-AFCB-57535DC1562A}" type="presParOf" srcId="{5C6C2DA5-2D32-4535-87C5-50391474DCE3}" destId="{C83BBE2E-106D-455F-84B2-E3747D4583B1}" srcOrd="4" destOrd="0" presId="urn:microsoft.com/office/officeart/2005/8/layout/radial1"/>
    <dgm:cxn modelId="{CC917A71-03EB-4AB7-9644-8F2EEED8A6EE}" type="presParOf" srcId="{5C6C2DA5-2D32-4535-87C5-50391474DCE3}" destId="{4509421E-382D-48D3-A229-FB567CF4A200}" srcOrd="5" destOrd="0" presId="urn:microsoft.com/office/officeart/2005/8/layout/radial1"/>
    <dgm:cxn modelId="{3ADC85A3-916A-4C65-BF5D-3CDAB01B5572}" type="presParOf" srcId="{4509421E-382D-48D3-A229-FB567CF4A200}" destId="{E7A712A9-E6A2-44F2-9A5E-31DFBF0A4BB8}" srcOrd="0" destOrd="0" presId="urn:microsoft.com/office/officeart/2005/8/layout/radial1"/>
    <dgm:cxn modelId="{C94EADB3-F78E-4D4E-9780-217C1C832CEA}" type="presParOf" srcId="{5C6C2DA5-2D32-4535-87C5-50391474DCE3}" destId="{AC6293CD-13E5-42E7-A65C-51581878A3B9}" srcOrd="6" destOrd="0" presId="urn:microsoft.com/office/officeart/2005/8/layout/radial1"/>
    <dgm:cxn modelId="{5C22D78D-EE2D-46D0-B9EE-49354085F6B1}" type="presParOf" srcId="{5C6C2DA5-2D32-4535-87C5-50391474DCE3}" destId="{28285417-2DD2-425A-A181-ADD3B239784E}" srcOrd="7" destOrd="0" presId="urn:microsoft.com/office/officeart/2005/8/layout/radial1"/>
    <dgm:cxn modelId="{06A40B37-EB63-49A4-8D35-1D53734241A2}" type="presParOf" srcId="{28285417-2DD2-425A-A181-ADD3B239784E}" destId="{E2729814-94F8-4E64-8DF7-EFEB3CFB1BA8}" srcOrd="0" destOrd="0" presId="urn:microsoft.com/office/officeart/2005/8/layout/radial1"/>
    <dgm:cxn modelId="{3A2039B6-D35B-47A7-8B7A-CAAABE1D4FE9}" type="presParOf" srcId="{5C6C2DA5-2D32-4535-87C5-50391474DCE3}" destId="{E5FC1A68-A01C-4ECD-9BE4-26B1ED6AA586}" srcOrd="8" destOrd="0" presId="urn:microsoft.com/office/officeart/2005/8/layout/radial1"/>
    <dgm:cxn modelId="{0289DFE1-C352-4FA6-A131-AF8ACBB14CBC}" type="presParOf" srcId="{5C6C2DA5-2D32-4535-87C5-50391474DCE3}" destId="{9BA02044-B5B7-48EB-BDCF-3283415605E1}" srcOrd="9" destOrd="0" presId="urn:microsoft.com/office/officeart/2005/8/layout/radial1"/>
    <dgm:cxn modelId="{3FD23A21-2BA7-46D0-AF64-8C2FDCDB4B3D}" type="presParOf" srcId="{9BA02044-B5B7-48EB-BDCF-3283415605E1}" destId="{933AFE31-71B7-43EA-BE0B-4D95AB31D71A}" srcOrd="0" destOrd="0" presId="urn:microsoft.com/office/officeart/2005/8/layout/radial1"/>
    <dgm:cxn modelId="{3DAD7B42-1D19-4552-9B29-6F1494E8766F}" type="presParOf" srcId="{5C6C2DA5-2D32-4535-87C5-50391474DCE3}" destId="{28CEBCA7-4634-4B91-A8CE-3ADB5B03766C}" srcOrd="10" destOrd="0" presId="urn:microsoft.com/office/officeart/2005/8/layout/radial1"/>
    <dgm:cxn modelId="{E01C584F-2345-4E22-ACD9-63F9543AA255}" type="presParOf" srcId="{5C6C2DA5-2D32-4535-87C5-50391474DCE3}" destId="{765C3F2B-5FA9-4959-985E-A73117DAB75D}" srcOrd="11" destOrd="0" presId="urn:microsoft.com/office/officeart/2005/8/layout/radial1"/>
    <dgm:cxn modelId="{8F3C4A9C-D9D1-4BDF-A818-A36246D8FEBE}" type="presParOf" srcId="{765C3F2B-5FA9-4959-985E-A73117DAB75D}" destId="{CF902874-85F2-4C00-8F93-539F59B54FB3}" srcOrd="0" destOrd="0" presId="urn:microsoft.com/office/officeart/2005/8/layout/radial1"/>
    <dgm:cxn modelId="{6BA3AE30-E09F-4954-8D7C-AF3D42B95D35}" type="presParOf" srcId="{5C6C2DA5-2D32-4535-87C5-50391474DCE3}" destId="{26691500-D595-40E5-AA3C-707539DD1EAB}" srcOrd="12" destOrd="0" presId="urn:microsoft.com/office/officeart/2005/8/layout/radial1"/>
    <dgm:cxn modelId="{91ABF70A-BC6A-4234-9986-BE0528397932}" type="presParOf" srcId="{5C6C2DA5-2D32-4535-87C5-50391474DCE3}" destId="{EC88DC39-7B16-4869-BA66-6D88A9916E5B}" srcOrd="13" destOrd="0" presId="urn:microsoft.com/office/officeart/2005/8/layout/radial1"/>
    <dgm:cxn modelId="{426ACF30-42DA-4A07-9414-768B2B60F282}" type="presParOf" srcId="{EC88DC39-7B16-4869-BA66-6D88A9916E5B}" destId="{86A3059C-30E1-4D31-B3F3-0D994908FB5D}" srcOrd="0" destOrd="0" presId="urn:microsoft.com/office/officeart/2005/8/layout/radial1"/>
    <dgm:cxn modelId="{8FA300C4-C437-46E0-B21D-71740E8D3330}" type="presParOf" srcId="{5C6C2DA5-2D32-4535-87C5-50391474DCE3}" destId="{6A544216-C9DA-4F4F-92A1-1FB3B4FA0380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2F9B0-2A65-4C8A-9F2E-D777D3296336}">
      <dsp:nvSpPr>
        <dsp:cNvPr id="0" name=""/>
        <dsp:cNvSpPr/>
      </dsp:nvSpPr>
      <dsp:spPr>
        <a:xfrm>
          <a:off x="3068477" y="2023755"/>
          <a:ext cx="1537221" cy="16782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44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293598" y="2269522"/>
        <a:ext cx="1086979" cy="1186666"/>
      </dsp:txXfrm>
    </dsp:sp>
    <dsp:sp modelId="{E8AA3ACD-7C2F-46B3-8F08-E71DF2B16446}">
      <dsp:nvSpPr>
        <dsp:cNvPr id="0" name=""/>
        <dsp:cNvSpPr/>
      </dsp:nvSpPr>
      <dsp:spPr>
        <a:xfrm rot="16503773">
          <a:off x="3703770" y="1784682"/>
          <a:ext cx="454756" cy="32958"/>
        </a:xfrm>
        <a:custGeom>
          <a:avLst/>
          <a:gdLst/>
          <a:ahLst/>
          <a:cxnLst/>
          <a:rect l="0" t="0" r="0" b="0"/>
          <a:pathLst>
            <a:path>
              <a:moveTo>
                <a:pt x="0" y="16479"/>
              </a:moveTo>
              <a:lnTo>
                <a:pt x="454756" y="16479"/>
              </a:lnTo>
            </a:path>
          </a:pathLst>
        </a:custGeom>
        <a:noFill/>
        <a:ln w="2642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19780" y="1789793"/>
        <a:ext cx="22737" cy="22737"/>
      </dsp:txXfrm>
    </dsp:sp>
    <dsp:sp modelId="{BD5DB6FC-AF6B-4E8D-A68E-69CA14F99AE8}">
      <dsp:nvSpPr>
        <dsp:cNvPr id="0" name=""/>
        <dsp:cNvSpPr/>
      </dsp:nvSpPr>
      <dsp:spPr>
        <a:xfrm>
          <a:off x="3297687" y="344640"/>
          <a:ext cx="1415868" cy="123185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44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kern="1200" dirty="0"/>
        </a:p>
      </dsp:txBody>
      <dsp:txXfrm>
        <a:off x="3505036" y="525041"/>
        <a:ext cx="1001170" cy="871050"/>
      </dsp:txXfrm>
    </dsp:sp>
    <dsp:sp modelId="{325B51D7-578C-46F1-82CE-A19788013318}">
      <dsp:nvSpPr>
        <dsp:cNvPr id="0" name=""/>
        <dsp:cNvSpPr/>
      </dsp:nvSpPr>
      <dsp:spPr>
        <a:xfrm rot="19698176">
          <a:off x="4453345" y="2247471"/>
          <a:ext cx="707129" cy="32958"/>
        </a:xfrm>
        <a:custGeom>
          <a:avLst/>
          <a:gdLst/>
          <a:ahLst/>
          <a:cxnLst/>
          <a:rect l="0" t="0" r="0" b="0"/>
          <a:pathLst>
            <a:path>
              <a:moveTo>
                <a:pt x="0" y="16479"/>
              </a:moveTo>
              <a:lnTo>
                <a:pt x="707129" y="16479"/>
              </a:lnTo>
            </a:path>
          </a:pathLst>
        </a:custGeom>
        <a:noFill/>
        <a:ln w="2642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89232" y="2246272"/>
        <a:ext cx="35356" cy="35356"/>
      </dsp:txXfrm>
    </dsp:sp>
    <dsp:sp modelId="{C83BBE2E-106D-455F-84B2-E3747D4583B1}">
      <dsp:nvSpPr>
        <dsp:cNvPr id="0" name=""/>
        <dsp:cNvSpPr/>
      </dsp:nvSpPr>
      <dsp:spPr>
        <a:xfrm>
          <a:off x="5001595" y="992706"/>
          <a:ext cx="1423168" cy="142316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4450" cap="flat" cmpd="sng" algn="ctr">
          <a:solidFill>
            <a:schemeClr val="accent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5210013" y="1201124"/>
        <a:ext cx="1006332" cy="1006332"/>
      </dsp:txXfrm>
    </dsp:sp>
    <dsp:sp modelId="{4509421E-382D-48D3-A229-FB567CF4A200}">
      <dsp:nvSpPr>
        <dsp:cNvPr id="0" name=""/>
        <dsp:cNvSpPr/>
      </dsp:nvSpPr>
      <dsp:spPr>
        <a:xfrm rot="663493">
          <a:off x="4587789" y="3055000"/>
          <a:ext cx="633568" cy="32958"/>
        </a:xfrm>
        <a:custGeom>
          <a:avLst/>
          <a:gdLst/>
          <a:ahLst/>
          <a:cxnLst/>
          <a:rect l="0" t="0" r="0" b="0"/>
          <a:pathLst>
            <a:path>
              <a:moveTo>
                <a:pt x="0" y="16479"/>
              </a:moveTo>
              <a:lnTo>
                <a:pt x="633568" y="16479"/>
              </a:lnTo>
            </a:path>
          </a:pathLst>
        </a:custGeom>
        <a:noFill/>
        <a:ln w="2642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88734" y="3055641"/>
        <a:ext cx="31678" cy="31678"/>
      </dsp:txXfrm>
    </dsp:sp>
    <dsp:sp modelId="{AC6293CD-13E5-42E7-A65C-51581878A3B9}">
      <dsp:nvSpPr>
        <dsp:cNvPr id="0" name=""/>
        <dsp:cNvSpPr/>
      </dsp:nvSpPr>
      <dsp:spPr>
        <a:xfrm>
          <a:off x="5197963" y="2606589"/>
          <a:ext cx="1504275" cy="133844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44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5418259" y="2802600"/>
        <a:ext cx="1063683" cy="946425"/>
      </dsp:txXfrm>
    </dsp:sp>
    <dsp:sp modelId="{28285417-2DD2-425A-A181-ADD3B239784E}">
      <dsp:nvSpPr>
        <dsp:cNvPr id="0" name=""/>
        <dsp:cNvSpPr/>
      </dsp:nvSpPr>
      <dsp:spPr>
        <a:xfrm rot="3477374">
          <a:off x="4132888" y="3788076"/>
          <a:ext cx="587279" cy="32958"/>
        </a:xfrm>
        <a:custGeom>
          <a:avLst/>
          <a:gdLst/>
          <a:ahLst/>
          <a:cxnLst/>
          <a:rect l="0" t="0" r="0" b="0"/>
          <a:pathLst>
            <a:path>
              <a:moveTo>
                <a:pt x="0" y="16479"/>
              </a:moveTo>
              <a:lnTo>
                <a:pt x="587279" y="16479"/>
              </a:lnTo>
            </a:path>
          </a:pathLst>
        </a:custGeom>
        <a:noFill/>
        <a:ln w="2642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11846" y="3789873"/>
        <a:ext cx="29363" cy="29363"/>
      </dsp:txXfrm>
    </dsp:sp>
    <dsp:sp modelId="{E5FC1A68-A01C-4ECD-9BE4-26B1ED6AA586}">
      <dsp:nvSpPr>
        <dsp:cNvPr id="0" name=""/>
        <dsp:cNvSpPr/>
      </dsp:nvSpPr>
      <dsp:spPr>
        <a:xfrm>
          <a:off x="4248282" y="3945042"/>
          <a:ext cx="1423168" cy="142316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44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456700" y="4153460"/>
        <a:ext cx="1006332" cy="1006332"/>
      </dsp:txXfrm>
    </dsp:sp>
    <dsp:sp modelId="{9BA02044-B5B7-48EB-BDCF-3283415605E1}">
      <dsp:nvSpPr>
        <dsp:cNvPr id="0" name=""/>
        <dsp:cNvSpPr/>
      </dsp:nvSpPr>
      <dsp:spPr>
        <a:xfrm rot="10191206">
          <a:off x="2470883" y="3036071"/>
          <a:ext cx="612508" cy="32958"/>
        </a:xfrm>
        <a:custGeom>
          <a:avLst/>
          <a:gdLst/>
          <a:ahLst/>
          <a:cxnLst/>
          <a:rect l="0" t="0" r="0" b="0"/>
          <a:pathLst>
            <a:path>
              <a:moveTo>
                <a:pt x="0" y="16479"/>
              </a:moveTo>
              <a:lnTo>
                <a:pt x="612508" y="16479"/>
              </a:lnTo>
            </a:path>
          </a:pathLst>
        </a:custGeom>
        <a:noFill/>
        <a:ln w="2642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61824" y="3037238"/>
        <a:ext cx="30625" cy="30625"/>
      </dsp:txXfrm>
    </dsp:sp>
    <dsp:sp modelId="{28CEBCA7-4634-4B91-A8CE-3ADB5B03766C}">
      <dsp:nvSpPr>
        <dsp:cNvPr id="0" name=""/>
        <dsp:cNvSpPr/>
      </dsp:nvSpPr>
      <dsp:spPr>
        <a:xfrm>
          <a:off x="1063632" y="2520276"/>
          <a:ext cx="1423168" cy="142316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44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272050" y="2728694"/>
        <a:ext cx="1006332" cy="1006332"/>
      </dsp:txXfrm>
    </dsp:sp>
    <dsp:sp modelId="{765C3F2B-5FA9-4959-985E-A73117DAB75D}">
      <dsp:nvSpPr>
        <dsp:cNvPr id="0" name=""/>
        <dsp:cNvSpPr/>
      </dsp:nvSpPr>
      <dsp:spPr>
        <a:xfrm rot="7040597">
          <a:off x="3092069" y="3800578"/>
          <a:ext cx="503211" cy="32958"/>
        </a:xfrm>
        <a:custGeom>
          <a:avLst/>
          <a:gdLst/>
          <a:ahLst/>
          <a:cxnLst/>
          <a:rect l="0" t="0" r="0" b="0"/>
          <a:pathLst>
            <a:path>
              <a:moveTo>
                <a:pt x="0" y="16479"/>
              </a:moveTo>
              <a:lnTo>
                <a:pt x="503211" y="16479"/>
              </a:lnTo>
            </a:path>
          </a:pathLst>
        </a:custGeom>
        <a:noFill/>
        <a:ln w="2642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31094" y="3804478"/>
        <a:ext cx="25160" cy="25160"/>
      </dsp:txXfrm>
    </dsp:sp>
    <dsp:sp modelId="{26691500-D595-40E5-AA3C-707539DD1EAB}">
      <dsp:nvSpPr>
        <dsp:cNvPr id="0" name=""/>
        <dsp:cNvSpPr/>
      </dsp:nvSpPr>
      <dsp:spPr>
        <a:xfrm>
          <a:off x="2193273" y="3971968"/>
          <a:ext cx="1439094" cy="135662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44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404023" y="4170641"/>
        <a:ext cx="1017594" cy="959275"/>
      </dsp:txXfrm>
    </dsp:sp>
    <dsp:sp modelId="{EC88DC39-7B16-4869-BA66-6D88A9916E5B}">
      <dsp:nvSpPr>
        <dsp:cNvPr id="0" name=""/>
        <dsp:cNvSpPr/>
      </dsp:nvSpPr>
      <dsp:spPr>
        <a:xfrm rot="13224438">
          <a:off x="2668808" y="2123520"/>
          <a:ext cx="638292" cy="32958"/>
        </a:xfrm>
        <a:custGeom>
          <a:avLst/>
          <a:gdLst/>
          <a:ahLst/>
          <a:cxnLst/>
          <a:rect l="0" t="0" r="0" b="0"/>
          <a:pathLst>
            <a:path>
              <a:moveTo>
                <a:pt x="0" y="16479"/>
              </a:moveTo>
              <a:lnTo>
                <a:pt x="638292" y="16479"/>
              </a:lnTo>
            </a:path>
          </a:pathLst>
        </a:custGeom>
        <a:noFill/>
        <a:ln w="2642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71997" y="2124042"/>
        <a:ext cx="31914" cy="31914"/>
      </dsp:txXfrm>
    </dsp:sp>
    <dsp:sp modelId="{6A544216-C9DA-4F4F-92A1-1FB3B4FA0380}">
      <dsp:nvSpPr>
        <dsp:cNvPr id="0" name=""/>
        <dsp:cNvSpPr/>
      </dsp:nvSpPr>
      <dsp:spPr>
        <a:xfrm>
          <a:off x="1473196" y="776684"/>
          <a:ext cx="1457040" cy="138800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44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686575" y="979952"/>
        <a:ext cx="1030282" cy="981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33857E3-F32A-4B31-9FBF-86DFE6203C3F}" type="datetimeFigureOut">
              <a:rPr lang="en-US"/>
              <a:pPr>
                <a:defRPr/>
              </a:pPr>
              <a:t>15/06/2018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DB7B081-AE40-4613-B870-296E729F0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8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61FCD-8B7E-4F50-B261-425EC0EEDBDC}" type="datetimeFigureOut">
              <a:rPr lang="en-US" smtClean="0"/>
              <a:t>15/06/2018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4103B-8610-4C83-9597-AAD741B3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61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4103B-8610-4C83-9597-AAD741B308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1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747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47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D1DA1-10A5-4822-AB42-D00870F65981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0976F-4EBF-42D1-AE93-1132D3A18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7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build="p" autoUpdateAnimBg="0"/>
      <p:bldP spid="74761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D66EF-11F0-4543-9214-0E2819A56460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6F6D-9FD8-4F0C-81C0-EB0CEC41D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F3A5C-6FC5-4875-8597-8B4DC8007F74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0E002-85B4-4BE1-9C72-0A93BF3F3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34EEB-D10C-4ECA-AB5B-868E4BCAA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utoUpdateAnimBg="0"/>
      <p:bldP spid="9" grpId="0" build="p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FEE51-0360-42B7-B35C-320F46B69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27" grpId="0" build="p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3FFB9-35F4-4926-B1BA-A8D20C392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8" grpId="0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7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2B6F6-E7BB-4307-8A46-C7F2052B4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14" grpId="0" build="p" autoUpdateAnimBg="0"/>
      <p:bldP spid="13" grpId="0" build="p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4CDA-42FC-44DF-92E4-8E9B758F7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utoUpdateAnimBg="0"/>
      <p:bldP spid="13" grpId="0" build="p" autoUpdateAnimBg="0"/>
      <p:bldP spid="25" grpId="0" build="p" autoUpdateAnimBg="0"/>
      <p:bldP spid="4" grpId="0" build="p" autoUpdateAnimBg="0"/>
      <p:bldP spid="28" grpId="0" build="p" autoUpdateAnimBg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4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5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1EAE6-FC45-4A12-B99A-FB2E884DD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utoUpdateAnimBg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B4142-BD61-4616-9135-352F69682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81CB2-CF7F-4CDF-A147-540846AFC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26" grpId="0" build="p" autoUpdateAnimBg="0"/>
      <p:bldP spid="14" grpId="0" build="p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5D1AE-B7D7-425A-849C-912E168C2A6D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2351B-BB4C-4998-9483-9D0DC3F26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51BD1-69DD-4078-991B-6F6C2D27E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utoUpdateAnimBg="0"/>
      <p:bldP spid="17" grpId="0" autoUpdateAnimBg="0"/>
      <p:bldP spid="26" grpId="0" build="p" autoUpdateAnimBg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4EFF-1B04-49E9-97F3-A4466E0BC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29BBD-C1BB-4E9A-A909-B533256D4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747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47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8244E-4983-43B7-9BCD-3C81E30590C7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0285-42B1-4539-BCBF-095B648D3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7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build="p" autoUpdateAnimBg="0"/>
      <p:bldP spid="74761" grpId="0" autoUpdateAnimBg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A8C06-A8E0-402F-A4F8-37A178ADDE08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78EC-09C5-4435-8B5E-43BD08AB3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43CA9-A27B-45CA-92D7-8E8A4454E21C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42AC5-8705-464D-BB18-F3605FA75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A0E32-849F-41FA-9C7F-DBFF587797E1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5825-B842-4376-84EB-4776B8F99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8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802B0-B0CC-42E0-A30D-60415FAA0190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3909-041D-43A9-B412-68D556EB1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DA5B-73CB-4BAC-A975-74F7ECAD94A9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9825B-4B02-4BD5-A1EC-03001CFC2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6BD0-E3A9-4A1D-9A21-93115D386D52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A76BD-2F18-4245-951D-342FC8FA1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0AA90-FAE9-40C2-9B62-1622D85494A5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48C19-F70F-4022-915C-EB829C4E7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9000-36A3-4588-932C-EED20AB0E6EC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3DC7B-B46F-4082-8276-BD92ADC82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9572-DBE5-4DB8-B719-FADA3EA4F911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202-4459-4972-92A9-815254090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C4EB-0ECB-4AD5-8EDC-2CC3FE470972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3DFAA-B080-4ED6-BF9F-19F8C5681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D1CA9-CBA0-4790-9F71-F4FD40DB95E6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36553-AA38-42BB-816F-5DDE1DF9B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AE2C6-B33E-4114-A639-836827AB0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utoUpdateAnimBg="0"/>
      <p:bldP spid="9" grpId="0" build="p" autoUpdateAnimBg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CA6CF-1E14-424B-8604-6AA67499C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27" grpId="0" build="p" autoUpdateAnimBg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87F22-0786-4898-9C3C-10A9C3FD0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8" grpId="0" autoUpdateAnimBg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7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26E12-7C34-4B5F-A0FB-A4BB5A96B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14" grpId="0" build="p" autoUpdateAnimBg="0"/>
      <p:bldP spid="13" grpId="0" build="p" autoUpdateAnimBg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F43A9-28B5-440F-ABE0-779311716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utoUpdateAnimBg="0"/>
      <p:bldP spid="13" grpId="0" build="p" autoUpdateAnimBg="0"/>
      <p:bldP spid="25" grpId="0" build="p" autoUpdateAnimBg="0"/>
      <p:bldP spid="4" grpId="0" build="p" autoUpdateAnimBg="0"/>
      <p:bldP spid="28" grpId="0" build="p" autoUpdateAnimBg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4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5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3352-A5CF-414C-B1AD-242C12281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C6374-95B3-4D87-A4CE-81A717CBA67B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8B8EF-560A-49BC-B0C4-F3C44D923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9C72A-546A-4EAA-BEEE-436D5B127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0B23E-C968-42C6-8A50-85C539362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26" grpId="0" build="p" autoUpdateAnimBg="0"/>
      <p:bldP spid="14" grpId="0" build="p" autoUpdateAnimBg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51B4C-C981-4E50-B6F7-BE2A5F5E7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utoUpdateAnimBg="0"/>
      <p:bldP spid="17" grpId="0" autoUpdateAnimBg="0"/>
      <p:bldP spid="26" grpId="0" build="p" autoUpdateAnimBg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3B914-B7B0-4E62-B63F-060068089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8C5F7-D17D-4BE0-9385-9900D690D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747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47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8244E-4983-43B7-9BCD-3C81E30590C7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15.06.2018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0285-42B1-4539-BCBF-095B648D311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56718"/>
      </p:ext>
    </p:extLst>
  </p:cSld>
  <p:clrMapOvr>
    <a:masterClrMapping/>
  </p:clrMapOvr>
  <p:transition advTm="47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build="p" autoUpdateAnimBg="0"/>
      <p:bldP spid="74761" grpId="0" autoUpdateAnimBg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A8C06-A8E0-402F-A4F8-37A178ADDE0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15.06.2018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78EC-09C5-4435-8B5E-43BD08AB386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94609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43CA9-A27B-45CA-92D7-8E8A4454E21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15.06.2018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42AC5-8705-464D-BB18-F3605FA756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39140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A0E32-849F-41FA-9C7F-DBFF587797E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15.06.2018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5825-B842-4376-84EB-4776B8F99C1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76551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8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802B0-B0CC-42E0-A30D-60415FAA0190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15.06.2018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3909-041D-43A9-B412-68D556EB1A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9956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8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7539A-D1F8-4268-8168-C0D3A03CBB23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BC2C-972D-4F3E-86A6-21CC881CB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DA5B-73CB-4BAC-A975-74F7ECAD94A9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15.06.2018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9825B-4B02-4BD5-A1EC-03001CFC27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10130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6BD0-E3A9-4A1D-9A21-93115D386D5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15.06.2018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A76BD-2F18-4245-951D-342FC8FA105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1285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9000-36A3-4588-932C-EED20AB0E6E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15.06.2018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3DC7B-B46F-4082-8276-BD92ADC825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66335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9572-DBE5-4DB8-B719-FADA3EA4F91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15.06.2018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202-4459-4972-92A9-815254090D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5641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C4EB-0ECB-4AD5-8EDC-2CC3FE47097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15.06.2018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3DFAA-B080-4ED6-BF9F-19F8C5681E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25766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D1CA9-CBA0-4790-9F71-F4FD40DB95E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15.06.2018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36553-AA38-42BB-816F-5DDE1DF9B91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2884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747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47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8244E-4983-43B7-9BCD-3C81E30590C7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15.06.2018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0285-42B1-4539-BCBF-095B648D311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29130"/>
      </p:ext>
    </p:extLst>
  </p:cSld>
  <p:clrMapOvr>
    <a:masterClrMapping/>
  </p:clrMapOvr>
  <p:transition advTm="47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build="p" autoUpdateAnimBg="0"/>
      <p:bldP spid="74761" grpId="0" autoUpdateAnimBg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A8C06-A8E0-402F-A4F8-37A178ADDE0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15.06.2018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78EC-09C5-4435-8B5E-43BD08AB386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07613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43CA9-A27B-45CA-92D7-8E8A4454E21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15.06.2018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42AC5-8705-464D-BB18-F3605FA756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06372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A0E32-849F-41FA-9C7F-DBFF587797E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15.06.2018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5825-B842-4376-84EB-4776B8F99C1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18100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3BC8A-F18D-40F8-8093-54857C16862D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B242B-0898-4F37-B665-A2552E6F9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8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802B0-B0CC-42E0-A30D-60415FAA0190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15.06.2018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3909-041D-43A9-B412-68D556EB1A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5719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DA5B-73CB-4BAC-A975-74F7ECAD94A9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15.06.2018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9825B-4B02-4BD5-A1EC-03001CFC27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4497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6BD0-E3A9-4A1D-9A21-93115D386D5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15.06.2018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A76BD-2F18-4245-951D-342FC8FA105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20632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9000-36A3-4588-932C-EED20AB0E6E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15.06.2018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3DC7B-B46F-4082-8276-BD92ADC825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75640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9572-DBE5-4DB8-B719-FADA3EA4F91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15.06.2018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202-4459-4972-92A9-815254090D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61339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C4EB-0ECB-4AD5-8EDC-2CC3FE47097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15.06.2018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3DFAA-B080-4ED6-BF9F-19F8C5681E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81876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D1CA9-CBA0-4790-9F71-F4FD40DB95E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15.06.2018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36553-AA38-42BB-816F-5DDE1DF9B91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21072"/>
      </p:ext>
    </p:extLst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627B0-9602-41DF-9FB9-EBF4F5F9208E}" type="datetimeFigureOut">
              <a:rPr lang="ru-RU" smtClean="0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0BCFA-9265-4BE1-9977-D29DC1CD05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627B0-9602-41DF-9FB9-EBF4F5F9208E}" type="datetimeFigureOut">
              <a:rPr lang="ru-RU" smtClean="0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0BCFA-9265-4BE1-9977-D29DC1CD05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627B0-9602-41DF-9FB9-EBF4F5F9208E}" type="datetimeFigureOut">
              <a:rPr lang="ru-RU" smtClean="0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0BCFA-9265-4BE1-9977-D29DC1CD05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57009-7FC1-40FA-952D-796156B2124D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AFC0-A98C-48B9-B95B-5F9F2133B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627B0-9602-41DF-9FB9-EBF4F5F9208E}" type="datetimeFigureOut">
              <a:rPr lang="ru-RU" smtClean="0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0BCFA-9265-4BE1-9977-D29DC1CD05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627B0-9602-41DF-9FB9-EBF4F5F9208E}" type="datetimeFigureOut">
              <a:rPr lang="ru-RU" smtClean="0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0BCFA-9265-4BE1-9977-D29DC1CD05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627B0-9602-41DF-9FB9-EBF4F5F9208E}" type="datetimeFigureOut">
              <a:rPr lang="ru-RU" smtClean="0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0BCFA-9265-4BE1-9977-D29DC1CD05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627B0-9602-41DF-9FB9-EBF4F5F9208E}" type="datetimeFigureOut">
              <a:rPr lang="ru-RU" smtClean="0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0BCFA-9265-4BE1-9977-D29DC1CD05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627B0-9602-41DF-9FB9-EBF4F5F9208E}" type="datetimeFigureOut">
              <a:rPr lang="ru-RU" smtClean="0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0BCFA-9265-4BE1-9977-D29DC1CD05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627B0-9602-41DF-9FB9-EBF4F5F9208E}" type="datetimeFigureOut">
              <a:rPr lang="ru-RU" smtClean="0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0BCFA-9265-4BE1-9977-D29DC1CD05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627B0-9602-41DF-9FB9-EBF4F5F9208E}" type="datetimeFigureOut">
              <a:rPr lang="ru-RU" smtClean="0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0BCFA-9265-4BE1-9977-D29DC1CD05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627B0-9602-41DF-9FB9-EBF4F5F9208E}" type="datetimeFigureOut">
              <a:rPr lang="ru-RU" smtClean="0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0BCFA-9265-4BE1-9977-D29DC1CD05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DF2EB-C6C9-4E10-8DD6-6A0ADA5E40CC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170A0-B16F-45F6-930C-CBDCF12A4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B10B4-425E-4784-8687-7F695D601E5D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66F1F-1B12-4BE5-9F7F-0292426C8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7373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7373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E7FA11D-0A45-4651-A1D8-1F1F0645272F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02FD5DE-329F-4145-948B-85A7152BF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9" r:id="rId4"/>
    <p:sldLayoutId id="2147484450" r:id="rId5"/>
    <p:sldLayoutId id="2147484451" r:id="rId6"/>
    <p:sldLayoutId id="2147484452" r:id="rId7"/>
    <p:sldLayoutId id="2147484453" r:id="rId8"/>
    <p:sldLayoutId id="2147484454" r:id="rId9"/>
    <p:sldLayoutId id="2147484455" r:id="rId10"/>
    <p:sldLayoutId id="2147484456" r:id="rId11"/>
  </p:sldLayoutIdLst>
  <p:transition advTm="47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  <p:bldP spid="7373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33803E-C6BD-4E84-A460-47625C427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0" r:id="rId4"/>
    <p:sldLayoutId id="2147484461" r:id="rId5"/>
    <p:sldLayoutId id="2147484462" r:id="rId6"/>
    <p:sldLayoutId id="2147484463" r:id="rId7"/>
    <p:sldLayoutId id="2147484464" r:id="rId8"/>
    <p:sldLayoutId id="2147484465" r:id="rId9"/>
    <p:sldLayoutId id="2147484466" r:id="rId10"/>
    <p:sldLayoutId id="2147484467" r:id="rId11"/>
  </p:sldLayoutIdLst>
  <p:transition advTm="47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7373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7373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8273BBA-082A-4C20-85C5-729AE1FB624A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F0DB454-9968-4AEC-B56B-45983692A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68" r:id="rId1"/>
    <p:sldLayoutId id="2147484469" r:id="rId2"/>
    <p:sldLayoutId id="2147484470" r:id="rId3"/>
    <p:sldLayoutId id="2147484471" r:id="rId4"/>
    <p:sldLayoutId id="2147484472" r:id="rId5"/>
    <p:sldLayoutId id="2147484473" r:id="rId6"/>
    <p:sldLayoutId id="2147484474" r:id="rId7"/>
    <p:sldLayoutId id="2147484475" r:id="rId8"/>
    <p:sldLayoutId id="2147484476" r:id="rId9"/>
    <p:sldLayoutId id="2147484477" r:id="rId10"/>
    <p:sldLayoutId id="2147484478" r:id="rId11"/>
  </p:sldLayoutIdLst>
  <p:transition advTm="47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  <p:bldP spid="7373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DDA1A7-3B2D-4FA9-B638-9468BA212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</p:sldLayoutIdLst>
  <p:transition advTm="47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7373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7373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8273BBA-082A-4C20-85C5-729AE1FB624A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15.06.2018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37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F0DB454-9968-4AEC-B56B-45983692A2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434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02" r:id="rId1"/>
    <p:sldLayoutId id="2147484503" r:id="rId2"/>
    <p:sldLayoutId id="2147484504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1" r:id="rId10"/>
    <p:sldLayoutId id="2147484512" r:id="rId11"/>
  </p:sldLayoutIdLst>
  <p:transition advTm="47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  <p:bldP spid="7373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7373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7373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8273BBA-082A-4C20-85C5-729AE1FB624A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15.06.2018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37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F0DB454-9968-4AEC-B56B-45983692A2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971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14" r:id="rId1"/>
    <p:sldLayoutId id="2147484515" r:id="rId2"/>
    <p:sldLayoutId id="2147484516" r:id="rId3"/>
    <p:sldLayoutId id="2147484517" r:id="rId4"/>
    <p:sldLayoutId id="2147484518" r:id="rId5"/>
    <p:sldLayoutId id="2147484519" r:id="rId6"/>
    <p:sldLayoutId id="2147484520" r:id="rId7"/>
    <p:sldLayoutId id="2147484521" r:id="rId8"/>
    <p:sldLayoutId id="2147484522" r:id="rId9"/>
    <p:sldLayoutId id="2147484523" r:id="rId10"/>
    <p:sldLayoutId id="2147484524" r:id="rId11"/>
  </p:sldLayoutIdLst>
  <p:transition advTm="47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  <p:bldP spid="7373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7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7FA11D-0A45-4651-A1D8-1F1F0645272F}" type="datetimeFigureOut">
              <a:rPr lang="ru-RU" smtClean="0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2FD5DE-329F-4145-948B-85A7152BF1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27" r:id="rId2"/>
    <p:sldLayoutId id="2147484528" r:id="rId3"/>
    <p:sldLayoutId id="2147484529" r:id="rId4"/>
    <p:sldLayoutId id="2147484530" r:id="rId5"/>
    <p:sldLayoutId id="2147484531" r:id="rId6"/>
    <p:sldLayoutId id="2147484532" r:id="rId7"/>
    <p:sldLayoutId id="2147484533" r:id="rId8"/>
    <p:sldLayoutId id="2147484534" r:id="rId9"/>
    <p:sldLayoutId id="2147484535" r:id="rId10"/>
    <p:sldLayoutId id="2147484536" r:id="rId11"/>
  </p:sldLayoutIdLst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7016824" cy="182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60000"/>
              </a:lnSpc>
              <a:defRPr/>
            </a:pPr>
            <a:endParaRPr lang="en-US" sz="1800" b="1" dirty="0" smtClean="0">
              <a:latin typeface="Arial LatArm" pitchFamily="34" charset="0"/>
            </a:endParaRPr>
          </a:p>
          <a:p>
            <a:pPr eaLnBrk="1" hangingPunct="1">
              <a:lnSpc>
                <a:spcPct val="60000"/>
              </a:lnSpc>
              <a:defRPr/>
            </a:pPr>
            <a:r>
              <a:rPr lang="en-US" sz="600" b="1" dirty="0" smtClean="0">
                <a:latin typeface="Arial LatArm" pitchFamily="34" charset="0"/>
              </a:rPr>
              <a:t>                      </a:t>
            </a:r>
          </a:p>
          <a:p>
            <a:pPr eaLnBrk="1" hangingPunct="1">
              <a:lnSpc>
                <a:spcPct val="60000"/>
              </a:lnSpc>
              <a:defRPr/>
            </a:pPr>
            <a:endParaRPr lang="en-US" sz="600" dirty="0" smtClean="0">
              <a:latin typeface="Arial LatArm" pitchFamily="34" charset="0"/>
            </a:endParaRPr>
          </a:p>
          <a:p>
            <a:pPr eaLnBrk="1" hangingPunct="1">
              <a:lnSpc>
                <a:spcPct val="60000"/>
              </a:lnSpc>
              <a:defRPr/>
            </a:pPr>
            <a:endParaRPr lang="en-US" sz="700" dirty="0" smtClean="0">
              <a:latin typeface="Arial LatArm" pitchFamily="34" charset="0"/>
            </a:endParaRPr>
          </a:p>
          <a:p>
            <a:pPr eaLnBrk="1" hangingPunct="1">
              <a:lnSpc>
                <a:spcPct val="60000"/>
              </a:lnSpc>
              <a:defRPr/>
            </a:pPr>
            <a:r>
              <a:rPr lang="en-US" sz="700" dirty="0" smtClean="0">
                <a:latin typeface="Arial LatArm" pitchFamily="34" charset="0"/>
              </a:rPr>
              <a:t>                                                 </a:t>
            </a:r>
            <a:endParaRPr lang="en-US" sz="1000" b="1" dirty="0" smtClean="0">
              <a:latin typeface="Arial LatArm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835696" y="0"/>
            <a:ext cx="5832648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GHEA Grapalat" pitchFamily="50" charset="0"/>
              </a:rPr>
              <a:t>ԱՐՑԱԽԻ ՀԱՆՐԱՊԵՏՈՒԹՅ</a:t>
            </a:r>
            <a:r>
              <a:rPr lang="en-US" sz="2400" b="1" dirty="0">
                <a:solidFill>
                  <a:schemeClr val="tx1"/>
                </a:solidFill>
                <a:latin typeface="GHEA Grapalat" pitchFamily="50" charset="0"/>
              </a:rPr>
              <a:t>Ա</a:t>
            </a:r>
            <a:r>
              <a:rPr lang="ru-RU" sz="2400" b="1" dirty="0">
                <a:solidFill>
                  <a:schemeClr val="tx1"/>
                </a:solidFill>
                <a:latin typeface="GHEA Grapalat" pitchFamily="50" charset="0"/>
              </a:rPr>
              <a:t>Ն</a:t>
            </a:r>
            <a:r>
              <a:rPr lang="ru-RU" sz="2400" b="1" dirty="0" smtClean="0">
                <a:solidFill>
                  <a:schemeClr val="tx1"/>
                </a:solidFill>
                <a:latin typeface="GHEA Grapalat" pitchFamily="50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GHEA Grapalat" pitchFamily="50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GHEA Grapalat" pitchFamily="50" charset="0"/>
              </a:rPr>
              <a:t>ՖԻՆԱՆՍՆԵՐԻ ՆԱԽԱՐԱՐՈՒԹՅՈՒՆ</a:t>
            </a:r>
          </a:p>
        </p:txBody>
      </p:sp>
      <p:pic>
        <p:nvPicPr>
          <p:cNvPr id="73731" name="Picture 6" descr="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9169" y="329724"/>
            <a:ext cx="1368847" cy="165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0824" y="2736503"/>
            <a:ext cx="8641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indent="0" algn="ctr">
              <a:buNone/>
            </a:pPr>
            <a:r>
              <a:rPr lang="en-US" sz="2400" b="1" dirty="0" smtClean="0">
                <a:latin typeface="GHEA Grapalat" pitchFamily="50" charset="0"/>
              </a:rPr>
              <a:t>ՀԱՐԿԱՅԻՆ  ՀԱՄԱԿԱՐԳԻ  ԲԱՐԵՓՈԽՈՒՄՆԵՐԻ</a:t>
            </a:r>
          </a:p>
          <a:p>
            <a:pPr marL="109537" indent="0" algn="ctr">
              <a:buNone/>
            </a:pPr>
            <a:r>
              <a:rPr lang="en-US" sz="2400" b="1" dirty="0" smtClean="0">
                <a:latin typeface="GHEA Grapalat" pitchFamily="50" charset="0"/>
              </a:rPr>
              <a:t> </a:t>
            </a:r>
          </a:p>
          <a:p>
            <a:pPr marL="109537" indent="0" algn="ctr">
              <a:buNone/>
            </a:pPr>
            <a:r>
              <a:rPr lang="en-US" sz="2400" b="1" dirty="0" smtClean="0">
                <a:latin typeface="GHEA Grapalat" pitchFamily="50" charset="0"/>
              </a:rPr>
              <a:t>Հ </a:t>
            </a:r>
            <a:r>
              <a:rPr lang="en-US" sz="2400" b="1" dirty="0">
                <a:latin typeface="GHEA Grapalat" pitchFamily="50" charset="0"/>
              </a:rPr>
              <a:t>Ա Յ </a:t>
            </a:r>
            <a:r>
              <a:rPr lang="en-US" sz="2400" b="1" dirty="0" smtClean="0">
                <a:latin typeface="GHEA Grapalat" pitchFamily="50" charset="0"/>
              </a:rPr>
              <a:t>Ե </a:t>
            </a:r>
            <a:r>
              <a:rPr lang="en-US" sz="2400" b="1" dirty="0">
                <a:latin typeface="GHEA Grapalat" pitchFamily="50" charset="0"/>
              </a:rPr>
              <a:t>Ց </a:t>
            </a:r>
            <a:r>
              <a:rPr lang="en-US" sz="2400" b="1" dirty="0" smtClean="0">
                <a:latin typeface="GHEA Grapalat" pitchFamily="50" charset="0"/>
              </a:rPr>
              <a:t>Ա </a:t>
            </a:r>
            <a:r>
              <a:rPr lang="en-US" sz="2400" b="1" dirty="0">
                <a:latin typeface="GHEA Grapalat" pitchFamily="50" charset="0"/>
              </a:rPr>
              <a:t>Կ Ա Ր Գ</a:t>
            </a:r>
          </a:p>
        </p:txBody>
      </p:sp>
      <p:pic>
        <p:nvPicPr>
          <p:cNvPr id="1026" name="Picture 2" descr="Ներմուծեք նկարագրություն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354480"/>
            <a:ext cx="1872208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15969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99" grpId="1" build="p"/>
      <p:bldP spid="4098" grpId="0"/>
      <p:bldP spid="40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750" y="549275"/>
            <a:ext cx="814387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HEA Grapalat" pitchFamily="50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HEA Grapalat" pitchFamily="50" charset="0"/>
              </a:rPr>
              <a:t>ԷԼԵԿՏՐՈՆԱՅԻՆ ՓԱՍՏԱԹՂԹԱՇՐՋԱՆԱՌՈՒԹՅՈՒՆ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GHEA Grapalat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750" y="1010940"/>
            <a:ext cx="8147050" cy="5298380"/>
          </a:xfrm>
        </p:spPr>
        <p:txBody>
          <a:bodyPr/>
          <a:lstStyle/>
          <a:p>
            <a:pPr marL="109537" indent="0" algn="ctr">
              <a:buNone/>
            </a:pPr>
            <a:endParaRPr lang="en-US" dirty="0" smtClean="0"/>
          </a:p>
          <a:p>
            <a:pPr marL="109537" indent="0" algn="ctr">
              <a:buNone/>
            </a:pPr>
            <a:endParaRPr lang="en-US" dirty="0"/>
          </a:p>
        </p:txBody>
      </p:sp>
      <p:graphicFrame>
        <p:nvGraphicFramePr>
          <p:cNvPr id="5" name="Схема 3"/>
          <p:cNvGraphicFramePr/>
          <p:nvPr>
            <p:extLst>
              <p:ext uri="{D42A27DB-BD31-4B8C-83A1-F6EECF244321}">
                <p14:modId xmlns:p14="http://schemas.microsoft.com/office/powerpoint/2010/main" val="4006760660"/>
              </p:ext>
            </p:extLst>
          </p:nvPr>
        </p:nvGraphicFramePr>
        <p:xfrm>
          <a:off x="539750" y="780107"/>
          <a:ext cx="7772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63988" y="1194773"/>
            <a:ext cx="8280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Tax regional office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0655" y="3440693"/>
            <a:ext cx="8315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Tax regional office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2622" y="4797151"/>
            <a:ext cx="7955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Tax regional office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736" y="3440693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Tax regional office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9712" y="1625660"/>
            <a:ext cx="93610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Tax </a:t>
            </a:r>
            <a:r>
              <a:rPr lang="en-US" sz="1100" b="1" dirty="0" smtClean="0"/>
              <a:t>regional office</a:t>
            </a:r>
            <a:endParaRPr lang="en-US" sz="1100" b="1" dirty="0"/>
          </a:p>
          <a:p>
            <a:endParaRPr lang="en-US" sz="1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15994" y="4828395"/>
            <a:ext cx="93610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Tax regional office</a:t>
            </a:r>
          </a:p>
          <a:p>
            <a:endParaRPr lang="en-US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51920" y="2703535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Tax central office</a:t>
            </a:r>
            <a:endParaRPr lang="en-US" sz="1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84168" y="1810326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Tax regional office</a:t>
            </a:r>
          </a:p>
        </p:txBody>
      </p:sp>
    </p:spTree>
    <p:extLst>
      <p:ext uri="{BB962C8B-B14F-4D97-AF65-F5344CB8AC3E}">
        <p14:creationId xmlns:p14="http://schemas.microsoft.com/office/powerpoint/2010/main" val="387230455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894971"/>
              </p:ext>
            </p:extLst>
          </p:nvPr>
        </p:nvGraphicFramePr>
        <p:xfrm>
          <a:off x="611560" y="1531019"/>
          <a:ext cx="8223111" cy="5030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388227"/>
                <a:gridCol w="3834884"/>
              </a:tblGrid>
              <a:tr h="545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GHEA Grapalat" pitchFamily="50" charset="0"/>
                        </a:rPr>
                        <a:t>Ինչ</a:t>
                      </a:r>
                      <a:r>
                        <a:rPr lang="en-US" sz="1600" dirty="0">
                          <a:effectLst/>
                          <a:latin typeface="GHEA Grapalat" pitchFamily="50" charset="0"/>
                        </a:rPr>
                        <a:t> է </a:t>
                      </a:r>
                      <a:r>
                        <a:rPr lang="en-US" sz="1600" dirty="0" err="1">
                          <a:effectLst/>
                          <a:latin typeface="GHEA Grapalat" pitchFamily="50" charset="0"/>
                        </a:rPr>
                        <a:t>շահում</a:t>
                      </a:r>
                      <a:r>
                        <a:rPr lang="en-US" sz="1600" dirty="0">
                          <a:effectLst/>
                          <a:latin typeface="GHEA Grapalat" pitchFamily="50" charset="0"/>
                        </a:rPr>
                        <a:t> </a:t>
                      </a:r>
                      <a:endParaRPr lang="en-US" sz="1600" dirty="0" smtClean="0">
                        <a:effectLst/>
                        <a:latin typeface="GHEA Grapalat" pitchFamily="50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GHEA Grapalat" pitchFamily="50" charset="0"/>
                        </a:rPr>
                        <a:t>պետությունը</a:t>
                      </a:r>
                      <a:endParaRPr lang="en-US" sz="16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GHEA Grapalat" pitchFamily="50" charset="0"/>
                        </a:rPr>
                        <a:t>Ինչ</a:t>
                      </a:r>
                      <a:r>
                        <a:rPr lang="en-US" sz="1600" dirty="0">
                          <a:effectLst/>
                          <a:latin typeface="GHEA Grapalat" pitchFamily="50" charset="0"/>
                        </a:rPr>
                        <a:t> է </a:t>
                      </a:r>
                      <a:r>
                        <a:rPr lang="en-US" sz="1600" dirty="0" err="1">
                          <a:effectLst/>
                          <a:latin typeface="GHEA Grapalat" pitchFamily="50" charset="0"/>
                        </a:rPr>
                        <a:t>շահում</a:t>
                      </a:r>
                      <a:r>
                        <a:rPr lang="en-US" sz="1600" dirty="0">
                          <a:effectLst/>
                          <a:latin typeface="GHEA Grapalat" pitchFamily="50" charset="0"/>
                        </a:rPr>
                        <a:t> </a:t>
                      </a:r>
                      <a:endParaRPr lang="en-US" sz="1600" dirty="0" smtClean="0">
                        <a:effectLst/>
                        <a:latin typeface="GHEA Grapalat" pitchFamily="50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GHEA Grapalat" pitchFamily="50" charset="0"/>
                        </a:rPr>
                        <a:t>հարկ</a:t>
                      </a:r>
                      <a:r>
                        <a:rPr lang="en-US" sz="1600" dirty="0" smtClean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GHEA Grapalat" pitchFamily="50" charset="0"/>
                        </a:rPr>
                        <a:t>վճարողը</a:t>
                      </a:r>
                      <a:endParaRPr lang="en-US" sz="16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583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Ծառայությունների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որակի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բարձրացում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և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արագության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ապահովում</a:t>
                      </a:r>
                      <a:endParaRPr lang="en-US" sz="14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Հաշվետվությունների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լրացման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հարմարություն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և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սխալների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բացառում</a:t>
                      </a:r>
                      <a:endParaRPr lang="en-US" sz="14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971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Արցախի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Հանրապետության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ամբողջ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տարածքից</a:t>
                      </a:r>
                      <a:r>
                        <a:rPr lang="eu-ES" sz="1400" dirty="0">
                          <a:effectLst/>
                          <a:latin typeface="GHEA Grapalat" pitchFamily="50" charset="0"/>
                        </a:rPr>
                        <a:t> 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տվյալների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անմիջական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և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միաժամանակյա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մուտքա</a:t>
                      </a:r>
                      <a:r>
                        <a:rPr lang="eu-ES" sz="1400" dirty="0">
                          <a:effectLst/>
                          <a:latin typeface="GHEA Grapalat" pitchFamily="50" charset="0"/>
                        </a:rPr>
                        <a:t>գ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րում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հարկային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ծառայության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էլ</a:t>
                      </a:r>
                      <a:r>
                        <a:rPr lang="eu-ES" sz="1400" dirty="0">
                          <a:effectLst/>
                          <a:latin typeface="GHEA Grapalat" pitchFamily="50" charset="0"/>
                        </a:rPr>
                        <a:t>եկտրոնային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շտեմարան</a:t>
                      </a:r>
                      <a:endParaRPr lang="en-US" sz="14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400" dirty="0">
                          <a:effectLst/>
                          <a:latin typeface="GHEA Grapalat" pitchFamily="50" charset="0"/>
                        </a:rPr>
                        <a:t>Հարկ վճարողներին սպասարկող ստորաբաժանում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այցելելու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անհրաժեշտության</a:t>
                      </a:r>
                      <a:r>
                        <a:rPr lang="eu-ES" sz="1400" dirty="0">
                          <a:effectLst/>
                          <a:latin typeface="GHEA Grapalat" pitchFamily="50" charset="0"/>
                        </a:rPr>
                        <a:t> 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բացակայություն</a:t>
                      </a:r>
                      <a:endParaRPr lang="en-US" sz="14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28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GHEA Grapalat" pitchFamily="50" charset="0"/>
                        </a:rPr>
                        <a:t>Հարկ վճարողների հետ շփման արագ և հուսալի միջավայր</a:t>
                      </a:r>
                      <a:endParaRPr lang="en-US" sz="140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Հաշվետվությունների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պատմություն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և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արխիվ</a:t>
                      </a:r>
                      <a:endParaRPr lang="en-US" sz="14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28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GHEA Grapalat" pitchFamily="50" charset="0"/>
                        </a:rPr>
                        <a:t>Աշխատանքի արդյունավետության բարձրացում </a:t>
                      </a:r>
                      <a:endParaRPr lang="en-US" sz="140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Լրացման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կարգերի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փոփոխությունների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անմիջական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արտացոլում</a:t>
                      </a:r>
                      <a:endParaRPr lang="en-US" sz="14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28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GHEA Grapalat" pitchFamily="50" charset="0"/>
                        </a:rPr>
                        <a:t>Թղթային կրիչներով ներկայացվող հաշվետվությունների քանակի կրճատում</a:t>
                      </a:r>
                      <a:endParaRPr lang="en-US" sz="140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400" dirty="0">
                          <a:effectLst/>
                          <a:latin typeface="GHEA Grapalat" pitchFamily="50" charset="0"/>
                        </a:rPr>
                        <a:t> </a:t>
                      </a:r>
                      <a:endParaRPr lang="en-US" sz="14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28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GHEA Grapalat" pitchFamily="50" charset="0"/>
                        </a:rPr>
                        <a:t>Հաշվետվությունների մշակման ծախսերի կտրուկ նվազեցում</a:t>
                      </a:r>
                      <a:endParaRPr lang="en-US" sz="140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400" dirty="0">
                          <a:effectLst/>
                          <a:latin typeface="GHEA Grapalat" pitchFamily="50" charset="0"/>
                        </a:rPr>
                        <a:t> </a:t>
                      </a:r>
                      <a:endParaRPr lang="en-US" sz="14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792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Արցախի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Հանրապետությունում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էլեկտրոնային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կառավարման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ենթակառուցվածքների</a:t>
                      </a:r>
                      <a:r>
                        <a:rPr lang="en-US" sz="14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GHEA Grapalat" pitchFamily="50" charset="0"/>
                        </a:rPr>
                        <a:t>զարգացում</a:t>
                      </a:r>
                      <a:endParaRPr lang="en-US" sz="14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400" dirty="0">
                          <a:effectLst/>
                          <a:latin typeface="GHEA Grapalat" pitchFamily="50" charset="0"/>
                        </a:rPr>
                        <a:t> </a:t>
                      </a:r>
                      <a:endParaRPr lang="en-US" sz="14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11560" y="224645"/>
            <a:ext cx="799288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u-E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HEA Grapalat" pitchFamily="50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u-E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HEA Grapalat" pitchFamily="50" charset="0"/>
                <a:ea typeface="Times New Roman" pitchFamily="18" charset="0"/>
                <a:cs typeface="Times New Roman" pitchFamily="18" charset="0"/>
              </a:rPr>
              <a:t>ԷԼԵԿՏՐՈՆԱՅԻՆ ԿԱՌԱՎԱՐՄԱՆ ՄԻԱՍՆԱԿԱՆ ՀԱՄԱԿԱՐԳԻ ԱՌԱՎԵԼՈՒԹՅՈՒՆՆԵՐԸ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HEA Grapalat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3273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750" y="549275"/>
            <a:ext cx="81438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latin typeface="GHEA Grapalat" pitchFamily="50" charset="0"/>
              </a:rPr>
              <a:t>ՀԱՐԿ ՎՃԱՐՈՂՆԵՐԻ ԻՐԱԶԵԿՎԱԾՈՒԹՅԱՆ ՄԱԿԱՐԴԱԿԻ ԲԱՐՁՐԱՑՈՒՄ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GHEA Grapalat" pitchFamily="50" charset="0"/>
            </a:endParaRPr>
          </a:p>
        </p:txBody>
      </p:sp>
      <p:pic>
        <p:nvPicPr>
          <p:cNvPr id="1033" name="Picture 9" descr="http://tax.nk.am/uploads/static/20160506_1623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86" y="4408538"/>
            <a:ext cx="291049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79" y="4129158"/>
            <a:ext cx="302072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498067"/>
              </p:ext>
            </p:extLst>
          </p:nvPr>
        </p:nvGraphicFramePr>
        <p:xfrm>
          <a:off x="4645942" y="2204865"/>
          <a:ext cx="7200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</a:tblGrid>
              <a:tr h="282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259" y="1505721"/>
            <a:ext cx="2555986" cy="206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061025" y="1371895"/>
            <a:ext cx="1440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GHEA Grapalat" pitchFamily="50" charset="0"/>
              </a:rPr>
              <a:t>Թեժ</a:t>
            </a:r>
            <a:r>
              <a:rPr lang="en-US" sz="2400" dirty="0">
                <a:latin typeface="GHEA Grapalat" pitchFamily="50" charset="0"/>
              </a:rPr>
              <a:t> </a:t>
            </a:r>
            <a:r>
              <a:rPr lang="en-US" sz="2400" dirty="0" err="1">
                <a:latin typeface="GHEA Grapalat" pitchFamily="50" charset="0"/>
              </a:rPr>
              <a:t>գիծ</a:t>
            </a:r>
            <a:endParaRPr lang="en-US" sz="2400" dirty="0">
              <a:latin typeface="GHEA Grapalat" pitchFamily="50" charset="0"/>
            </a:endParaRPr>
          </a:p>
        </p:txBody>
      </p:sp>
      <p:pic>
        <p:nvPicPr>
          <p:cNvPr id="12" name="Picture 11" descr="D:\Users\a.bagdasaryan\Desktop\jurnal\29-01-2018_17-54-32\DSC_075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86" y="1537282"/>
            <a:ext cx="2910493" cy="206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a.bagdasaryan\AppData\Local\Microsoft\Windows\Temporary Internet Files\Content.Outlook\P08GXZXM\Tax-FB-Mai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920" y="4204708"/>
            <a:ext cx="2415849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 flipH="1">
            <a:off x="6126865" y="3605938"/>
            <a:ext cx="2736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397193" y="5788884"/>
            <a:ext cx="23301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t</a:t>
            </a:r>
            <a:r>
              <a:rPr lang="ru-RU" sz="2000" dirty="0" smtClean="0"/>
              <a:t>ax.artsakh</a:t>
            </a:r>
          </a:p>
          <a:p>
            <a:pPr algn="ctr"/>
            <a:r>
              <a:rPr lang="en-US" sz="2000" dirty="0" err="1" smtClean="0"/>
              <a:t>facebook</a:t>
            </a:r>
            <a:r>
              <a:rPr lang="en-US" sz="2000" dirty="0" smtClean="0"/>
              <a:t>.</a:t>
            </a:r>
            <a:r>
              <a:rPr lang="ru-RU" sz="2000" dirty="0" smtClean="0"/>
              <a:t>com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986" y="2230621"/>
            <a:ext cx="1902504" cy="134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70123" y="1808399"/>
            <a:ext cx="1807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latin typeface="GHEA Grapalat" pitchFamily="50" charset="0"/>
              </a:rPr>
              <a:t>(047)94-86-20</a:t>
            </a:r>
            <a:endParaRPr lang="en-US" sz="1800" dirty="0">
              <a:latin typeface="GHEA Grapala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83139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692696"/>
            <a:ext cx="8147050" cy="5544616"/>
          </a:xfrm>
        </p:spPr>
        <p:txBody>
          <a:bodyPr/>
          <a:lstStyle/>
          <a:p>
            <a:pPr marL="109537" indent="0" algn="ctr">
              <a:buNone/>
            </a:pPr>
            <a:r>
              <a:rPr lang="fr-FR" sz="2400" b="1" dirty="0" smtClean="0">
                <a:latin typeface="GHEA Grapalat" pitchFamily="50" charset="0"/>
              </a:rPr>
              <a:t>ՀԱՐԿԱՅԻՆ ԵԿԱՄՈՒՏՆԵՐԻ ԵՎ ՊԵՏԱԿԱՆ ՏՈՒՐՔԻ ԳԾՈՎ ԿԱՏԱՐՈՂԱԿԱՆԸ </a:t>
            </a:r>
          </a:p>
          <a:p>
            <a:pPr marL="109537" indent="0" algn="ctr">
              <a:buNone/>
            </a:pPr>
            <a:r>
              <a:rPr lang="fr-FR" sz="2400" b="1" dirty="0" smtClean="0">
                <a:latin typeface="GHEA Grapalat" pitchFamily="50" charset="0"/>
              </a:rPr>
              <a:t>2010-2017 </a:t>
            </a:r>
            <a:r>
              <a:rPr lang="fr-FR" sz="2400" b="1" dirty="0" err="1" smtClean="0">
                <a:latin typeface="GHEA Grapalat" pitchFamily="50" charset="0"/>
              </a:rPr>
              <a:t>ԹԹ</a:t>
            </a:r>
            <a:r>
              <a:rPr lang="fr-FR" sz="2400" b="1" dirty="0" smtClean="0">
                <a:latin typeface="GHEA Grapalat" pitchFamily="50" charset="0"/>
              </a:rPr>
              <a:t>.</a:t>
            </a:r>
            <a:endParaRPr lang="en-US" dirty="0" smtClean="0">
              <a:latin typeface="GHEA Grapalat" pitchFamily="50" charset="0"/>
            </a:endParaRPr>
          </a:p>
          <a:p>
            <a:pPr marL="109537" indent="0">
              <a:buNone/>
            </a:pPr>
            <a:r>
              <a:rPr lang="en-US" sz="1400" i="1" dirty="0" smtClean="0"/>
              <a:t> 							</a:t>
            </a:r>
            <a:r>
              <a:rPr lang="en-US" sz="1200" i="1" dirty="0" smtClean="0">
                <a:latin typeface="GHEA Grapalat" pitchFamily="50" charset="0"/>
              </a:rPr>
              <a:t>        (</a:t>
            </a:r>
            <a:r>
              <a:rPr lang="en-US" sz="1200" i="1" dirty="0" err="1" smtClean="0">
                <a:latin typeface="GHEA Grapalat" pitchFamily="50" charset="0"/>
              </a:rPr>
              <a:t>մլն</a:t>
            </a:r>
            <a:r>
              <a:rPr lang="en-US" sz="1200" i="1" dirty="0" smtClean="0">
                <a:latin typeface="GHEA Grapalat" pitchFamily="50" charset="0"/>
              </a:rPr>
              <a:t> </a:t>
            </a:r>
            <a:r>
              <a:rPr lang="en-US" sz="1200" i="1" dirty="0" err="1" smtClean="0">
                <a:latin typeface="GHEA Grapalat" pitchFamily="50" charset="0"/>
              </a:rPr>
              <a:t>դրամ</a:t>
            </a:r>
            <a:r>
              <a:rPr lang="en-US" sz="1200" dirty="0" smtClean="0">
                <a:latin typeface="GHEA Grapalat" pitchFamily="50" charset="0"/>
              </a:rPr>
              <a:t>)</a:t>
            </a:r>
            <a:endParaRPr lang="en-US" sz="1200" dirty="0">
              <a:latin typeface="GHEA Grapalat" pitchFamily="50" charset="0"/>
            </a:endParaRPr>
          </a:p>
        </p:txBody>
      </p:sp>
      <p:pic>
        <p:nvPicPr>
          <p:cNvPr id="1026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48883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0058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750" y="620688"/>
            <a:ext cx="8147050" cy="5832648"/>
          </a:xfrm>
        </p:spPr>
        <p:txBody>
          <a:bodyPr/>
          <a:lstStyle/>
          <a:p>
            <a:pPr marL="109537" indent="0" algn="ctr">
              <a:buNone/>
            </a:pPr>
            <a:r>
              <a:rPr lang="fr-FR" b="1" dirty="0" smtClean="0">
                <a:latin typeface="Arial Armenian" panose="020B0604020202020204" pitchFamily="34" charset="0"/>
              </a:rPr>
              <a:t> </a:t>
            </a:r>
            <a:r>
              <a:rPr lang="fr-FR" b="1" dirty="0" smtClean="0">
                <a:latin typeface="GHEA Grapalat" pitchFamily="50" charset="0"/>
              </a:rPr>
              <a:t>ՀԱՐԿԵՐ/ՀՆԱ  ՀԱՐԱԲԵՐԱԿՑՈՒԹՅՈՒՆԸ ՀՆԱ-Ի ՀԱՐԿՎՈՂ ՃՅՈՒՂԵՐԻ ՆԿԱՏՄԱՄԲ </a:t>
            </a:r>
          </a:p>
          <a:p>
            <a:pPr marL="109537" indent="0" algn="ctr">
              <a:buNone/>
            </a:pPr>
            <a:r>
              <a:rPr lang="fr-FR" b="1" dirty="0" smtClean="0">
                <a:latin typeface="GHEA Grapalat" pitchFamily="50" charset="0"/>
              </a:rPr>
              <a:t>2010-2017 ԹԹ.</a:t>
            </a:r>
          </a:p>
          <a:p>
            <a:pPr marL="109537" indent="0" algn="ctr">
              <a:buNone/>
            </a:pP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857095"/>
              </p:ext>
            </p:extLst>
          </p:nvPr>
        </p:nvGraphicFramePr>
        <p:xfrm>
          <a:off x="1475656" y="1988840"/>
          <a:ext cx="6048672" cy="4494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3620"/>
                <a:gridCol w="3755052"/>
              </a:tblGrid>
              <a:tr h="1498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2000" dirty="0">
                          <a:effectLst/>
                          <a:latin typeface="GHEA Grapalat" pitchFamily="50" charset="0"/>
                        </a:rPr>
                        <a:t>Տարեթիվը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 err="1">
                          <a:effectLst/>
                          <a:latin typeface="GHEA Grapalat" pitchFamily="50" charset="0"/>
                        </a:rPr>
                        <a:t>Հարկեր</a:t>
                      </a:r>
                      <a:r>
                        <a:rPr lang="fr-FR" sz="2000" dirty="0">
                          <a:effectLst/>
                          <a:latin typeface="GHEA Grapalat" pitchFamily="50" charset="0"/>
                        </a:rPr>
                        <a:t>/ՀՆԱ </a:t>
                      </a:r>
                      <a:r>
                        <a:rPr lang="fr-FR" sz="2000" dirty="0" err="1">
                          <a:effectLst/>
                          <a:latin typeface="GHEA Grapalat" pitchFamily="50" charset="0"/>
                        </a:rPr>
                        <a:t>հարաբերակցությունը</a:t>
                      </a:r>
                      <a:r>
                        <a:rPr lang="fr-FR" sz="2000" dirty="0">
                          <a:effectLst/>
                          <a:latin typeface="GHEA Grapalat" pitchFamily="50" charset="0"/>
                        </a:rPr>
                        <a:t> ՀՆԱ-ի </a:t>
                      </a:r>
                      <a:r>
                        <a:rPr lang="fr-FR" sz="2000" dirty="0" err="1">
                          <a:effectLst/>
                          <a:latin typeface="GHEA Grapalat" pitchFamily="50" charset="0"/>
                        </a:rPr>
                        <a:t>հարկվող</a:t>
                      </a:r>
                      <a:r>
                        <a:rPr lang="fr-FR" sz="20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GHEA Grapalat" pitchFamily="50" charset="0"/>
                        </a:rPr>
                        <a:t>ճյուղերի</a:t>
                      </a:r>
                      <a:r>
                        <a:rPr lang="fr-FR" sz="20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GHEA Grapalat" pitchFamily="50" charset="0"/>
                        </a:rPr>
                        <a:t>նկատմամբ</a:t>
                      </a:r>
                      <a:r>
                        <a:rPr lang="fr-FR" sz="20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u-ES" sz="2000" dirty="0">
                          <a:effectLst/>
                          <a:latin typeface="GHEA Grapalat" pitchFamily="50" charset="0"/>
                        </a:rPr>
                        <a:t>(%)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4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  <a:latin typeface="GHEA Grapalat" pitchFamily="50" charset="0"/>
                        </a:rPr>
                        <a:t>2010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  <a:latin typeface="GHEA Grapalat" pitchFamily="50" charset="0"/>
                        </a:rPr>
                        <a:t>29,7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4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  <a:latin typeface="GHEA Grapalat" pitchFamily="50" charset="0"/>
                        </a:rPr>
                        <a:t>2011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  <a:latin typeface="GHEA Grapalat" pitchFamily="50" charset="0"/>
                        </a:rPr>
                        <a:t>29,6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4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  <a:latin typeface="GHEA Grapalat" pitchFamily="50" charset="0"/>
                        </a:rPr>
                        <a:t>2012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  <a:latin typeface="GHEA Grapalat" pitchFamily="50" charset="0"/>
                        </a:rPr>
                        <a:t>30,9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4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  <a:latin typeface="GHEA Grapalat" pitchFamily="50" charset="0"/>
                        </a:rPr>
                        <a:t>2013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  <a:latin typeface="GHEA Grapalat" pitchFamily="50" charset="0"/>
                        </a:rPr>
                        <a:t>29,3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4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  <a:latin typeface="GHEA Grapalat" pitchFamily="50" charset="0"/>
                        </a:rPr>
                        <a:t>2014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  <a:latin typeface="GHEA Grapalat" pitchFamily="50" charset="0"/>
                        </a:rPr>
                        <a:t>29</a:t>
                      </a:r>
                      <a:r>
                        <a:rPr lang="en-US" sz="2000" dirty="0">
                          <a:effectLst/>
                          <a:latin typeface="GHEA Grapalat" pitchFamily="50" charset="0"/>
                        </a:rPr>
                        <a:t>,3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4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GHEA Grapalat" pitchFamily="50" charset="0"/>
                        </a:rPr>
                        <a:t>2015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GHEA Grapalat" pitchFamily="50" charset="0"/>
                        </a:rPr>
                        <a:t>33,7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4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GHEA Grapalat" pitchFamily="50" charset="0"/>
                        </a:rPr>
                        <a:t>2016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GHEA Grapalat" pitchFamily="50" charset="0"/>
                        </a:rPr>
                        <a:t>29,8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4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GHEA Grapalat" pitchFamily="50" charset="0"/>
                        </a:rPr>
                        <a:t>2017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GHEA Grapalat" pitchFamily="50" charset="0"/>
                        </a:rPr>
                        <a:t>30,3</a:t>
                      </a:r>
                      <a:endParaRPr lang="en-US" sz="20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26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592" y="620688"/>
            <a:ext cx="784887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endParaRPr lang="fr-FR" sz="2000" b="1" dirty="0" smtClean="0"/>
          </a:p>
          <a:p>
            <a:endParaRPr lang="fr-FR" sz="2000" b="1" dirty="0"/>
          </a:p>
          <a:p>
            <a:pPr algn="ctr">
              <a:lnSpc>
                <a:spcPct val="150000"/>
              </a:lnSpc>
            </a:pPr>
            <a:r>
              <a:rPr lang="fr-FR" b="1" dirty="0" smtClean="0">
                <a:latin typeface="GHEA Grapalat" pitchFamily="50" charset="0"/>
              </a:rPr>
              <a:t>ԱՌԱՋԻԿԱ  ՏԱՐԻՆԵՐԻՆ ՀԱՐԿԱՅԻՆ   </a:t>
            </a:r>
          </a:p>
          <a:p>
            <a:pPr algn="ctr">
              <a:lnSpc>
                <a:spcPct val="150000"/>
              </a:lnSpc>
            </a:pPr>
            <a:r>
              <a:rPr lang="en-US" b="1" smtClean="0">
                <a:latin typeface="GHEA Grapalat" pitchFamily="50" charset="0"/>
              </a:rPr>
              <a:t>ՀԱՄԱԿԱՐԳԻ ԲԱՐԵՓՈԽՈՒՄՆԵՐԻ </a:t>
            </a:r>
            <a:r>
              <a:rPr lang="en-US" b="1" dirty="0" smtClean="0">
                <a:latin typeface="GHEA Grapalat" pitchFamily="50" charset="0"/>
              </a:rPr>
              <a:t>Ո</a:t>
            </a:r>
            <a:r>
              <a:rPr lang="fr-FR" b="1" dirty="0" smtClean="0">
                <a:latin typeface="GHEA Grapalat" pitchFamily="50" charset="0"/>
              </a:rPr>
              <a:t>ՒՂՂՈՒԹՅՈՒՆՆԵՐԸ</a:t>
            </a:r>
          </a:p>
          <a:p>
            <a:pPr algn="ctr"/>
            <a:endParaRPr lang="en-US" sz="2000" b="1" dirty="0" smtClean="0">
              <a:latin typeface="Arial Armenian" panose="020B0604020202020204" pitchFamily="34" charset="0"/>
            </a:endParaRPr>
          </a:p>
          <a:p>
            <a:pPr algn="ctr"/>
            <a:endParaRPr lang="en-US" sz="2000" b="1" dirty="0" smtClean="0">
              <a:latin typeface="Arial Armenian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750" y="549275"/>
            <a:ext cx="814387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HEA Grapalat" pitchFamily="50" charset="0"/>
              </a:rPr>
              <a:t>ՔՆՆԱՐԿՈՒՄՆԵՐ ԱՌԱՋԻԿԱ  ԱՆԵԼԻՔՆԵՐԻ ՄԱՍՈՎ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GHEA Grapalat" pitchFamily="50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7" y="3933056"/>
            <a:ext cx="384988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367240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72253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9208" y="1844824"/>
            <a:ext cx="8229600" cy="4680520"/>
          </a:xfrm>
        </p:spPr>
        <p:txBody>
          <a:bodyPr>
            <a:normAutofit/>
          </a:bodyPr>
          <a:lstStyle/>
          <a:p>
            <a:pPr algn="just"/>
            <a:r>
              <a:rPr lang="fr-FR" sz="2000" dirty="0" err="1" smtClean="0">
                <a:latin typeface="GHEA Grapalat" pitchFamily="50" charset="0"/>
              </a:rPr>
              <a:t>գործարար</a:t>
            </a:r>
            <a:r>
              <a:rPr lang="fr-FR" sz="2000" dirty="0" smtClean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միջավայրի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բարելավմանն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ուղղված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օրենսդրական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բարեփոխումների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իրականացում</a:t>
            </a:r>
            <a:r>
              <a:rPr lang="fr-FR" sz="2000" dirty="0" smtClean="0">
                <a:latin typeface="GHEA Grapalat" pitchFamily="50" charset="0"/>
              </a:rPr>
              <a:t>.</a:t>
            </a:r>
          </a:p>
          <a:p>
            <a:pPr marL="109537" indent="0" algn="just">
              <a:buNone/>
            </a:pPr>
            <a:endParaRPr lang="en-US" sz="2000" dirty="0">
              <a:latin typeface="GHEA Grapalat" pitchFamily="50" charset="0"/>
            </a:endParaRPr>
          </a:p>
          <a:p>
            <a:pPr algn="just"/>
            <a:r>
              <a:rPr lang="fr-FR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հսկողական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աշխատանքների</a:t>
            </a:r>
            <a:r>
              <a:rPr lang="en-US" sz="2000" dirty="0">
                <a:latin typeface="GHEA Grapalat" pitchFamily="50" charset="0"/>
              </a:rPr>
              <a:t> և </a:t>
            </a:r>
            <a:r>
              <a:rPr lang="en-US" sz="2000" dirty="0" err="1">
                <a:latin typeface="GHEA Grapalat" pitchFamily="50" charset="0"/>
              </a:rPr>
              <a:t>մեխանիզմների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կատարելագործում</a:t>
            </a:r>
            <a:r>
              <a:rPr lang="en-US" sz="2000" dirty="0" smtClean="0">
                <a:latin typeface="GHEA Grapalat" pitchFamily="50" charset="0"/>
              </a:rPr>
              <a:t>`  </a:t>
            </a:r>
            <a:r>
              <a:rPr lang="en-US" sz="2000" dirty="0" err="1" smtClean="0">
                <a:latin typeface="GHEA Grapalat" pitchFamily="50" charset="0"/>
              </a:rPr>
              <a:t>ստվերային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երևույթների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բացառման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նպատակով</a:t>
            </a:r>
            <a:r>
              <a:rPr lang="fr-FR" sz="2000" dirty="0" smtClean="0">
                <a:latin typeface="GHEA Grapalat" pitchFamily="50" charset="0"/>
              </a:rPr>
              <a:t>.   </a:t>
            </a:r>
          </a:p>
          <a:p>
            <a:pPr algn="just"/>
            <a:endParaRPr lang="en-US" sz="2000" smtClean="0">
              <a:latin typeface="GHEA Grapalat" pitchFamily="50" charset="0"/>
            </a:endParaRPr>
          </a:p>
          <a:p>
            <a:pPr algn="just"/>
            <a:r>
              <a:rPr lang="en-US" sz="2000" smtClean="0">
                <a:latin typeface="GHEA Grapalat" pitchFamily="50" charset="0"/>
              </a:rPr>
              <a:t>հարկ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վճարող</a:t>
            </a:r>
            <a:r>
              <a:rPr lang="fr-FR" sz="2000" dirty="0">
                <a:latin typeface="GHEA Grapalat" pitchFamily="50" charset="0"/>
              </a:rPr>
              <a:t>-</a:t>
            </a:r>
            <a:r>
              <a:rPr lang="en-US" sz="2000" dirty="0" err="1">
                <a:latin typeface="GHEA Grapalat" pitchFamily="50" charset="0"/>
              </a:rPr>
              <a:t>հարկային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մարմին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փոխհարաբերման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դաշտի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բարելավում</a:t>
            </a:r>
            <a:r>
              <a:rPr lang="fr-FR" sz="2000" dirty="0" smtClean="0">
                <a:latin typeface="GHEA Grapalat" pitchFamily="50" charset="0"/>
              </a:rPr>
              <a:t>.</a:t>
            </a:r>
          </a:p>
          <a:p>
            <a:pPr marL="109537" indent="0" algn="just">
              <a:buNone/>
            </a:pPr>
            <a:endParaRPr lang="en-US" sz="2000" dirty="0">
              <a:latin typeface="GHEA Grapalat" pitchFamily="50" charset="0"/>
            </a:endParaRPr>
          </a:p>
          <a:p>
            <a:pPr algn="just"/>
            <a:r>
              <a:rPr lang="fr-FR" sz="2000" dirty="0" smtClean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հարկային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մարմնի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էլեկտրոնային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կառավարման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համակարգի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կատարելագործում</a:t>
            </a:r>
            <a:r>
              <a:rPr lang="fr-FR" sz="2000" dirty="0" smtClean="0">
                <a:latin typeface="GHEA Grapalat" pitchFamily="50" charset="0"/>
              </a:rPr>
              <a:t>:</a:t>
            </a:r>
          </a:p>
          <a:p>
            <a:endParaRPr lang="fr-FR" sz="2000" dirty="0" smtClean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7544" y="62068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GHEA Grapalat" pitchFamily="50" charset="0"/>
              </a:rPr>
              <a:t>ԱՌԱՋԻԿԱ  ՏԱՐԻՆԵՐԻՆ  ՀԱՐԿԱՅԻՆ ՀԱՄԱԿԱՐԳԻ </a:t>
            </a:r>
            <a:r>
              <a:rPr lang="en-US" sz="2400" b="1" dirty="0" smtClean="0">
                <a:latin typeface="GHEA Grapalat" pitchFamily="50" charset="0"/>
              </a:rPr>
              <a:t>ԲԱՐԵՓՈԽՈՒՄՆԵՐԻ </a:t>
            </a:r>
            <a:r>
              <a:rPr lang="fr-FR" sz="2400" b="1" dirty="0" smtClean="0">
                <a:latin typeface="GHEA Grapalat" pitchFamily="50" charset="0"/>
              </a:rPr>
              <a:t>ՈՒՂՂՈՒԹՅՈՒՆՆԵՐԸ</a:t>
            </a:r>
          </a:p>
          <a:p>
            <a:pPr algn="ctr"/>
            <a:endParaRPr lang="en-US" sz="2400" b="1" dirty="0">
              <a:latin typeface="Arial Armenian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3194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/>
          </p:cNvSpPr>
          <p:nvPr>
            <p:ph idx="1"/>
          </p:nvPr>
        </p:nvSpPr>
        <p:spPr>
          <a:xfrm>
            <a:off x="539552" y="2224382"/>
            <a:ext cx="8147248" cy="4349455"/>
          </a:xfrm>
        </p:spPr>
        <p:txBody>
          <a:bodyPr/>
          <a:lstStyle/>
          <a:p>
            <a:pPr marL="109537" indent="0">
              <a:buNone/>
            </a:pPr>
            <a:r>
              <a:rPr lang="fr-FR" sz="2000" dirty="0" smtClean="0">
                <a:latin typeface="GHEA Grapalat" pitchFamily="50" charset="0"/>
              </a:rPr>
              <a:t>                      </a:t>
            </a:r>
            <a:r>
              <a:rPr lang="hy-AM" sz="2000" b="1" i="1" dirty="0" smtClean="0">
                <a:latin typeface="GHEA Grapalat" pitchFamily="50" charset="0"/>
              </a:rPr>
              <a:t>Օ</a:t>
            </a:r>
            <a:r>
              <a:rPr lang="en-US" sz="2000" b="1" i="1" dirty="0" err="1" smtClean="0">
                <a:latin typeface="GHEA Grapalat" pitchFamily="50" charset="0"/>
              </a:rPr>
              <a:t>րինականություն</a:t>
            </a:r>
            <a:r>
              <a:rPr lang="fr-FR" sz="2000" dirty="0" smtClean="0">
                <a:latin typeface="GHEA Grapalat" pitchFamily="50" charset="0"/>
              </a:rPr>
              <a:t>  </a:t>
            </a:r>
          </a:p>
          <a:p>
            <a:endParaRPr lang="fr-FR" sz="2000" dirty="0">
              <a:latin typeface="GHEA Grapalat" pitchFamily="50" charset="0"/>
            </a:endParaRPr>
          </a:p>
          <a:p>
            <a:pPr marL="109537" indent="0">
              <a:buNone/>
            </a:pPr>
            <a:endParaRPr lang="en-US" sz="2000" b="1" i="1" dirty="0" smtClean="0">
              <a:latin typeface="GHEA Grapalat" pitchFamily="50" charset="0"/>
            </a:endParaRPr>
          </a:p>
          <a:p>
            <a:pPr marL="109537" indent="0">
              <a:buNone/>
            </a:pPr>
            <a:r>
              <a:rPr lang="en-US" sz="2000" b="1" i="1" dirty="0">
                <a:latin typeface="GHEA Grapalat" pitchFamily="50" charset="0"/>
              </a:rPr>
              <a:t>	</a:t>
            </a:r>
            <a:r>
              <a:rPr lang="en-US" sz="2000" b="1" i="1" dirty="0" smtClean="0">
                <a:latin typeface="GHEA Grapalat" pitchFamily="50" charset="0"/>
              </a:rPr>
              <a:t>	</a:t>
            </a:r>
            <a:r>
              <a:rPr lang="hy-AM" sz="2000" b="1" i="1" dirty="0" smtClean="0">
                <a:latin typeface="GHEA Grapalat" pitchFamily="50" charset="0"/>
              </a:rPr>
              <a:t>Օբյեկտիվություն</a:t>
            </a:r>
            <a:r>
              <a:rPr lang="en-US" sz="2000" b="1" i="1" dirty="0" smtClean="0">
                <a:latin typeface="GHEA Grapalat" pitchFamily="50" charset="0"/>
              </a:rPr>
              <a:t> </a:t>
            </a:r>
            <a:r>
              <a:rPr lang="hy-AM" sz="2000" dirty="0" smtClean="0">
                <a:latin typeface="GHEA Grapalat" pitchFamily="50" charset="0"/>
              </a:rPr>
              <a:t> </a:t>
            </a:r>
            <a:endParaRPr lang="en-US" sz="2000" dirty="0" smtClean="0">
              <a:latin typeface="GHEA Grapalat" pitchFamily="50" charset="0"/>
            </a:endParaRPr>
          </a:p>
          <a:p>
            <a:endParaRPr lang="en-US" sz="2000" dirty="0" smtClean="0">
              <a:latin typeface="GHEA Grapalat" pitchFamily="50" charset="0"/>
            </a:endParaRPr>
          </a:p>
          <a:p>
            <a:pPr marL="109537" indent="0">
              <a:buNone/>
            </a:pPr>
            <a:endParaRPr lang="fr-FR" sz="2000" dirty="0" smtClean="0">
              <a:latin typeface="GHEA Grapalat" pitchFamily="50" charset="0"/>
            </a:endParaRPr>
          </a:p>
          <a:p>
            <a:pPr marL="109537" indent="0">
              <a:buNone/>
            </a:pPr>
            <a:r>
              <a:rPr lang="fr-FR" sz="2000" dirty="0">
                <a:latin typeface="GHEA Grapalat" pitchFamily="50" charset="0"/>
              </a:rPr>
              <a:t>	</a:t>
            </a:r>
            <a:r>
              <a:rPr lang="fr-FR" sz="2000" dirty="0" smtClean="0">
                <a:latin typeface="GHEA Grapalat" pitchFamily="50" charset="0"/>
              </a:rPr>
              <a:t>	 </a:t>
            </a:r>
            <a:r>
              <a:rPr lang="en-US" sz="2000" b="1" i="1" dirty="0">
                <a:latin typeface="GHEA Grapalat" pitchFamily="50" charset="0"/>
              </a:rPr>
              <a:t>Թ</a:t>
            </a:r>
            <a:r>
              <a:rPr lang="hy-AM" sz="2000" b="1" i="1" dirty="0" smtClean="0">
                <a:latin typeface="GHEA Grapalat" pitchFamily="50" charset="0"/>
              </a:rPr>
              <a:t>ափանցիկություն</a:t>
            </a:r>
            <a:endParaRPr lang="en-US" dirty="0" smtClean="0">
              <a:latin typeface="GHEA Grapalat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0113" y="780107"/>
            <a:ext cx="7643812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HEA Grapalat" pitchFamily="50" charset="0"/>
              </a:rPr>
              <a:t>ՀԱՐԿԱՅԻՆ ՄԱՐՄՆԻ ՈՐԴԵԳՐԱԾ </a:t>
            </a:r>
          </a:p>
          <a:p>
            <a:pPr algn="ctr"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GHEA Grapalat" pitchFamily="50" charset="0"/>
            </a:endParaRPr>
          </a:p>
          <a:p>
            <a:pPr algn="ctr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HEA Grapalat" pitchFamily="50" charset="0"/>
              </a:rPr>
              <a:t>Ա Ր Ժ Ե Ք Ն Ե Ր 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GHEA Grapalat" pitchFamily="50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3" y="2216740"/>
            <a:ext cx="384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08" y="3228228"/>
            <a:ext cx="384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08" y="4293096"/>
            <a:ext cx="40402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uiExpand="1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7" y="536617"/>
            <a:ext cx="8424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GHEA Grapalat" pitchFamily="50" charset="0"/>
              </a:rPr>
              <a:t>ԳՈՐԾԱՐԱՐ ՄԻՋԱՎԱՅՐԻ ԲԱՐԵԼԱՎՄԱՆՆ ՈՒՂՂՎԱԾ </a:t>
            </a:r>
            <a:r>
              <a:rPr lang="en-US" sz="2400" b="1" dirty="0">
                <a:latin typeface="GHEA Grapalat" pitchFamily="50" charset="0"/>
              </a:rPr>
              <a:t>ՕՐԵՆՍԴՐԱԿԱՆ ԲԱՐԵՓՈԽՈՒՄՆԵՐԻ ԻՐԱԿԱՆԱՑՈՒՄ</a:t>
            </a:r>
            <a:endParaRPr lang="en-US" sz="2400" dirty="0">
              <a:latin typeface="GHEA Grapalat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7" y="1394297"/>
            <a:ext cx="842493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 Armenian" panose="020B0604020202020204" pitchFamily="34" charset="0"/>
              </a:rPr>
              <a:t>           </a:t>
            </a:r>
            <a:r>
              <a:rPr lang="fr-FR" sz="1600" dirty="0" err="1">
                <a:latin typeface="GHEA Grapalat" pitchFamily="50" charset="0"/>
              </a:rPr>
              <a:t>հարկային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օրենսգրքի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մշակում</a:t>
            </a:r>
            <a:r>
              <a:rPr lang="fr-FR" sz="1600" dirty="0">
                <a:latin typeface="GHEA Grapalat" pitchFamily="50" charset="0"/>
              </a:rPr>
              <a:t>. </a:t>
            </a:r>
          </a:p>
          <a:p>
            <a:endParaRPr lang="fr-FR" sz="1600" dirty="0">
              <a:latin typeface="GHEA Grapalat" pitchFamily="50" charset="0"/>
            </a:endParaRPr>
          </a:p>
          <a:p>
            <a:r>
              <a:rPr lang="fr-FR" sz="1600" dirty="0">
                <a:latin typeface="GHEA Grapalat" pitchFamily="50" charset="0"/>
              </a:rPr>
              <a:t>           </a:t>
            </a:r>
            <a:r>
              <a:rPr lang="fr-FR" sz="1600" dirty="0" err="1">
                <a:latin typeface="GHEA Grapalat" pitchFamily="50" charset="0"/>
              </a:rPr>
              <a:t>փոքր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սուբյեկտների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հարկային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բեռի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նվազեցում</a:t>
            </a:r>
            <a:r>
              <a:rPr lang="fr-FR" sz="1600" dirty="0">
                <a:latin typeface="GHEA Grapalat" pitchFamily="50" charset="0"/>
              </a:rPr>
              <a:t>` </a:t>
            </a:r>
            <a:r>
              <a:rPr lang="fr-FR" sz="1600" dirty="0" err="1">
                <a:latin typeface="GHEA Grapalat" pitchFamily="50" charset="0"/>
              </a:rPr>
              <a:t>զուգահեռաբար</a:t>
            </a:r>
            <a:endParaRPr lang="fr-FR" sz="1600" dirty="0">
              <a:latin typeface="GHEA Grapalat" pitchFamily="50" charset="0"/>
            </a:endParaRPr>
          </a:p>
          <a:p>
            <a:r>
              <a:rPr lang="fr-FR" sz="1600" dirty="0">
                <a:latin typeface="GHEA Grapalat" pitchFamily="50" charset="0"/>
              </a:rPr>
              <a:t>          </a:t>
            </a:r>
            <a:r>
              <a:rPr lang="fr-FR" sz="1600" dirty="0" smtClean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ընդլայնելով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պարզեցված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հարկման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ռեժիմների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կիրառության</a:t>
            </a:r>
            <a:endParaRPr lang="en-US" sz="1600" dirty="0">
              <a:latin typeface="GHEA Grapalat" pitchFamily="50" charset="0"/>
            </a:endParaRPr>
          </a:p>
          <a:p>
            <a:r>
              <a:rPr lang="en-US" sz="1600" dirty="0">
                <a:latin typeface="GHEA Grapalat" pitchFamily="50" charset="0"/>
              </a:rPr>
              <a:t>           </a:t>
            </a:r>
            <a:r>
              <a:rPr lang="en-US" sz="1600" dirty="0" smtClean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շրջանակները</a:t>
            </a:r>
            <a:r>
              <a:rPr lang="fr-FR" sz="1600" dirty="0">
                <a:latin typeface="GHEA Grapalat" pitchFamily="50" charset="0"/>
              </a:rPr>
              <a:t>.</a:t>
            </a:r>
          </a:p>
          <a:p>
            <a:endParaRPr lang="fr-FR" sz="1600" dirty="0">
              <a:latin typeface="GHEA Grapalat" pitchFamily="50" charset="0"/>
            </a:endParaRPr>
          </a:p>
          <a:p>
            <a:pPr algn="just"/>
            <a:r>
              <a:rPr lang="fr-FR" sz="1600" dirty="0">
                <a:latin typeface="GHEA Grapalat" pitchFamily="50" charset="0"/>
              </a:rPr>
              <a:t>          </a:t>
            </a:r>
            <a:r>
              <a:rPr lang="fr-FR" sz="1600" dirty="0" err="1">
                <a:latin typeface="GHEA Grapalat" pitchFamily="50" charset="0"/>
              </a:rPr>
              <a:t>ակցիզային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հարկով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հարկվող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որոշ</a:t>
            </a:r>
            <a:r>
              <a:rPr lang="hy-AM" sz="1600" dirty="0">
                <a:latin typeface="GHEA Grapalat" pitchFamily="50" charset="0"/>
              </a:rPr>
              <a:t>   </a:t>
            </a:r>
            <a:r>
              <a:rPr lang="fr-FR" sz="1600" dirty="0" err="1">
                <a:latin typeface="GHEA Grapalat" pitchFamily="50" charset="0"/>
              </a:rPr>
              <a:t>ապրանքների</a:t>
            </a:r>
            <a:r>
              <a:rPr lang="fr-FR" sz="1600" dirty="0">
                <a:latin typeface="GHEA Grapalat" pitchFamily="50" charset="0"/>
              </a:rPr>
              <a:t> </a:t>
            </a:r>
            <a:endParaRPr lang="hy-AM" sz="1600" dirty="0">
              <a:latin typeface="GHEA Grapalat" pitchFamily="50" charset="0"/>
            </a:endParaRPr>
          </a:p>
          <a:p>
            <a:pPr algn="just"/>
            <a:r>
              <a:rPr lang="hy-AM" sz="1600" dirty="0">
                <a:latin typeface="GHEA Grapalat" pitchFamily="50" charset="0"/>
              </a:rPr>
              <a:t>          </a:t>
            </a:r>
            <a:r>
              <a:rPr lang="fr-FR" sz="1600" dirty="0" err="1">
                <a:latin typeface="GHEA Grapalat" pitchFamily="50" charset="0"/>
              </a:rPr>
              <a:t>դրույքաչափերի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hy-AM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օպտիմալացում</a:t>
            </a:r>
            <a:r>
              <a:rPr lang="fr-FR" sz="1600" dirty="0">
                <a:latin typeface="GHEA Grapalat" pitchFamily="50" charset="0"/>
              </a:rPr>
              <a:t>.</a:t>
            </a:r>
          </a:p>
          <a:p>
            <a:endParaRPr lang="en-US" sz="1600" dirty="0">
              <a:latin typeface="GHEA Grapalat" pitchFamily="50" charset="0"/>
            </a:endParaRPr>
          </a:p>
          <a:p>
            <a:r>
              <a:rPr lang="fr-FR" sz="1600" dirty="0">
                <a:latin typeface="GHEA Grapalat" pitchFamily="50" charset="0"/>
              </a:rPr>
              <a:t>          </a:t>
            </a:r>
            <a:r>
              <a:rPr lang="fr-FR" sz="1600" dirty="0" err="1">
                <a:latin typeface="GHEA Grapalat" pitchFamily="50" charset="0"/>
              </a:rPr>
              <a:t>անշարժ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գույքի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միասնական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հարկի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ներդրում</a:t>
            </a:r>
            <a:r>
              <a:rPr lang="fr-FR" sz="1600" dirty="0">
                <a:latin typeface="GHEA Grapalat" pitchFamily="50" charset="0"/>
              </a:rPr>
              <a:t>.</a:t>
            </a:r>
          </a:p>
          <a:p>
            <a:endParaRPr lang="en-US" sz="1600" dirty="0">
              <a:latin typeface="GHEA Grapalat" pitchFamily="50" charset="0"/>
            </a:endParaRPr>
          </a:p>
          <a:p>
            <a:pPr algn="just"/>
            <a:r>
              <a:rPr lang="fr-FR" sz="1600" dirty="0">
                <a:latin typeface="GHEA Grapalat" pitchFamily="50" charset="0"/>
              </a:rPr>
              <a:t>          </a:t>
            </a:r>
            <a:r>
              <a:rPr lang="fr-FR" sz="1600" dirty="0" err="1">
                <a:latin typeface="GHEA Grapalat" pitchFamily="50" charset="0"/>
              </a:rPr>
              <a:t>առավել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հասցեական</a:t>
            </a:r>
            <a:r>
              <a:rPr lang="fr-FR" sz="1600" dirty="0">
                <a:latin typeface="GHEA Grapalat" pitchFamily="50" charset="0"/>
              </a:rPr>
              <a:t> և </a:t>
            </a:r>
            <a:r>
              <a:rPr lang="fr-FR" sz="1600" dirty="0" err="1">
                <a:latin typeface="GHEA Grapalat" pitchFamily="50" charset="0"/>
              </a:rPr>
              <a:t>նպատակային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հարկային</a:t>
            </a:r>
            <a:r>
              <a:rPr lang="hy-AM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արտոնությունների</a:t>
            </a:r>
            <a:endParaRPr lang="hy-AM" sz="1600" dirty="0">
              <a:latin typeface="GHEA Grapalat" pitchFamily="50" charset="0"/>
            </a:endParaRPr>
          </a:p>
          <a:p>
            <a:pPr algn="just"/>
            <a:r>
              <a:rPr lang="hy-AM" sz="1600" dirty="0">
                <a:latin typeface="GHEA Grapalat" pitchFamily="50" charset="0"/>
              </a:rPr>
              <a:t>         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hy-AM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սահմանում</a:t>
            </a:r>
            <a:r>
              <a:rPr lang="fr-FR" sz="1600" dirty="0">
                <a:latin typeface="GHEA Grapalat" pitchFamily="50" charset="0"/>
              </a:rPr>
              <a:t>.</a:t>
            </a:r>
          </a:p>
          <a:p>
            <a:pPr algn="just"/>
            <a:endParaRPr lang="fr-FR" sz="1600" dirty="0">
              <a:latin typeface="GHEA Grapalat" pitchFamily="50" charset="0"/>
            </a:endParaRPr>
          </a:p>
          <a:p>
            <a:pPr algn="just"/>
            <a:r>
              <a:rPr lang="fr-FR" sz="1600" dirty="0">
                <a:latin typeface="GHEA Grapalat" pitchFamily="50" charset="0"/>
              </a:rPr>
              <a:t>            </a:t>
            </a:r>
            <a:r>
              <a:rPr lang="en-US" sz="1600" dirty="0" err="1">
                <a:latin typeface="GHEA Grapalat" pitchFamily="50" charset="0"/>
              </a:rPr>
              <a:t>կանխիկ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գործարքների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մասով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գործող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սահմանափակումների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վերանայում</a:t>
            </a:r>
            <a:r>
              <a:rPr lang="fr-FR" sz="1600" dirty="0">
                <a:latin typeface="GHEA Grapalat" pitchFamily="50" charset="0"/>
              </a:rPr>
              <a:t>,</a:t>
            </a:r>
            <a:endParaRPr lang="hy-AM" sz="1600" dirty="0">
              <a:latin typeface="GHEA Grapalat" pitchFamily="50" charset="0"/>
            </a:endParaRPr>
          </a:p>
          <a:p>
            <a:pPr algn="just"/>
            <a:r>
              <a:rPr lang="hy-AM" sz="1600" dirty="0">
                <a:latin typeface="GHEA Grapalat" pitchFamily="50" charset="0"/>
              </a:rPr>
              <a:t>            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այդ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թվում</a:t>
            </a:r>
            <a:r>
              <a:rPr lang="en-US" sz="1600" dirty="0">
                <a:latin typeface="GHEA Grapalat" pitchFamily="50" charset="0"/>
              </a:rPr>
              <a:t>`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աստիճանաբար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անցում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աշխատավարձերի</a:t>
            </a:r>
            <a:r>
              <a:rPr lang="fr-FR" sz="1600" dirty="0">
                <a:latin typeface="GHEA Grapalat" pitchFamily="50" charset="0"/>
              </a:rPr>
              <a:t> և </a:t>
            </a:r>
            <a:r>
              <a:rPr lang="fr-FR" sz="1600" dirty="0" err="1">
                <a:latin typeface="GHEA Grapalat" pitchFamily="50" charset="0"/>
              </a:rPr>
              <a:t>այլ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վճարումների</a:t>
            </a:r>
            <a:endParaRPr lang="hy-AM" sz="1600" dirty="0">
              <a:latin typeface="GHEA Grapalat" pitchFamily="50" charset="0"/>
            </a:endParaRPr>
          </a:p>
          <a:p>
            <a:pPr algn="just"/>
            <a:r>
              <a:rPr lang="hy-AM" sz="1600" dirty="0">
                <a:latin typeface="GHEA Grapalat" pitchFamily="50" charset="0"/>
              </a:rPr>
              <a:t>           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անկանխիկ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վճարման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համակարգին</a:t>
            </a:r>
            <a:r>
              <a:rPr lang="fr-FR" sz="1600" dirty="0">
                <a:latin typeface="GHEA Grapalat" pitchFamily="50" charset="0"/>
              </a:rPr>
              <a:t>.</a:t>
            </a:r>
          </a:p>
          <a:p>
            <a:pPr algn="just"/>
            <a:r>
              <a:rPr lang="fr-FR" sz="1600" dirty="0" smtClean="0">
                <a:latin typeface="GHEA Grapalat" pitchFamily="50" charset="0"/>
              </a:rPr>
              <a:t>       </a:t>
            </a:r>
          </a:p>
          <a:p>
            <a:pPr marL="576263" indent="-576263" algn="just"/>
            <a:r>
              <a:rPr lang="fr-FR" sz="1600" dirty="0" smtClean="0"/>
              <a:t>	</a:t>
            </a:r>
            <a:r>
              <a:rPr lang="fr-FR" sz="1600" dirty="0">
                <a:latin typeface="GHEA Grapalat" pitchFamily="50" charset="0"/>
              </a:rPr>
              <a:t>պ</a:t>
            </a:r>
            <a:r>
              <a:rPr lang="hy-AM" sz="1600" dirty="0">
                <a:latin typeface="GHEA Grapalat" pitchFamily="50" charset="0"/>
              </a:rPr>
              <a:t>արտավորություններ կուտակած հարկ վճարողների հարկային բեռ</a:t>
            </a:r>
            <a:r>
              <a:rPr lang="en-US" sz="1600" dirty="0">
                <a:latin typeface="GHEA Grapalat" pitchFamily="50" charset="0"/>
              </a:rPr>
              <a:t>ի </a:t>
            </a:r>
            <a:r>
              <a:rPr lang="hy-AM" sz="1600" dirty="0">
                <a:latin typeface="GHEA Grapalat" pitchFamily="50" charset="0"/>
              </a:rPr>
              <a:t>որոշակի թեթևաց</a:t>
            </a:r>
            <a:r>
              <a:rPr lang="en-US" sz="1600" dirty="0" err="1">
                <a:latin typeface="GHEA Grapalat" pitchFamily="50" charset="0"/>
              </a:rPr>
              <a:t>ում</a:t>
            </a:r>
            <a:r>
              <a:rPr lang="fr-FR" sz="1600" dirty="0">
                <a:latin typeface="GHEA Grapalat" pitchFamily="50" charset="0"/>
              </a:rPr>
              <a:t>` </a:t>
            </a:r>
            <a:r>
              <a:rPr lang="en-US" sz="1600" dirty="0" err="1">
                <a:latin typeface="GHEA Grapalat" pitchFamily="50" charset="0"/>
              </a:rPr>
              <a:t>հետագա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fr-FR" sz="1600" dirty="0" err="1">
                <a:latin typeface="GHEA Grapalat" pitchFamily="50" charset="0"/>
              </a:rPr>
              <a:t>ֆինանսական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առողջացման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նպատակով</a:t>
            </a:r>
            <a:r>
              <a:rPr lang="en-US" sz="1600" dirty="0">
                <a:latin typeface="GHEA Grapalat" pitchFamily="50" charset="0"/>
              </a:rPr>
              <a:t>:</a:t>
            </a:r>
            <a:r>
              <a:rPr lang="fr-FR" sz="1600" dirty="0">
                <a:latin typeface="GHEA Grapalat" pitchFamily="50" charset="0"/>
              </a:rPr>
              <a:t> </a:t>
            </a:r>
            <a:r>
              <a:rPr lang="hy-AM" sz="1600" dirty="0">
                <a:latin typeface="GHEA Grapalat" pitchFamily="50" charset="0"/>
              </a:rPr>
              <a:t> </a:t>
            </a:r>
            <a:endParaRPr lang="en-US" sz="1600" dirty="0">
              <a:latin typeface="GHEA Grapalat" pitchFamily="50" charset="0"/>
            </a:endParaRPr>
          </a:p>
          <a:p>
            <a:pPr algn="just"/>
            <a:endParaRPr lang="fr-FR" sz="1600" dirty="0">
              <a:latin typeface="GHEA Grapalat" pitchFamily="50" charset="0"/>
            </a:endParaRPr>
          </a:p>
          <a:p>
            <a:pPr algn="just"/>
            <a:endParaRPr lang="en-US" sz="1600" dirty="0">
              <a:latin typeface="GHEA Grapalat" pitchFamily="50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67614"/>
            <a:ext cx="384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7" y="2942940"/>
            <a:ext cx="384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64" y="3564230"/>
            <a:ext cx="384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8" y="1871340"/>
            <a:ext cx="384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80387"/>
            <a:ext cx="1656183" cy="173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08" y="4179675"/>
            <a:ext cx="384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63" y="4954592"/>
            <a:ext cx="384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7" y="5846561"/>
            <a:ext cx="384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750" y="549275"/>
            <a:ext cx="81438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HEA Grapalat" pitchFamily="50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HEA Grapalat" pitchFamily="50" charset="0"/>
              </a:rPr>
              <a:t>ԱՐՑԱԽԻ  ՀԱՆՐԱՊԵՏՈՒԹՅԱՆ</a:t>
            </a:r>
          </a:p>
          <a:p>
            <a:pPr algn="ctr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HEA Grapalat" pitchFamily="50" charset="0"/>
              </a:rPr>
              <a:t>ՖԻՆԱՆՍՆԵՐԻ ՆԱԽԱՐԱՐՈՒԹՅՈՒՆ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GHEA Grapalat" pitchFamily="50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500" y="2038350"/>
            <a:ext cx="6477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27768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6435" y="692696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latin typeface="Arial Armenian" panose="020B0604020202020204" pitchFamily="34" charset="0"/>
              </a:rPr>
              <a:t>          </a:t>
            </a:r>
            <a:r>
              <a:rPr lang="fr-FR" sz="2400" b="1" dirty="0" smtClean="0">
                <a:latin typeface="GHEA Grapalat" pitchFamily="50" charset="0"/>
              </a:rPr>
              <a:t>ՀՍԿՈՂԱԿԱՆ </a:t>
            </a:r>
            <a:r>
              <a:rPr lang="fr-FR" sz="2400" b="1" dirty="0">
                <a:latin typeface="GHEA Grapalat" pitchFamily="50" charset="0"/>
              </a:rPr>
              <a:t>ԱՇԽԱՏԱՆՔՆԵՐԻ ԵՎ </a:t>
            </a:r>
            <a:endParaRPr lang="fr-FR" sz="2400" b="1" dirty="0" smtClean="0">
              <a:latin typeface="GHEA Grapalat" pitchFamily="50" charset="0"/>
            </a:endParaRPr>
          </a:p>
          <a:p>
            <a:pPr algn="just"/>
            <a:r>
              <a:rPr lang="fr-FR" sz="2400" b="1" dirty="0">
                <a:latin typeface="GHEA Grapalat" pitchFamily="50" charset="0"/>
              </a:rPr>
              <a:t> </a:t>
            </a:r>
            <a:r>
              <a:rPr lang="fr-FR" sz="2400" b="1" dirty="0" smtClean="0">
                <a:latin typeface="GHEA Grapalat" pitchFamily="50" charset="0"/>
              </a:rPr>
              <a:t>   </a:t>
            </a:r>
            <a:r>
              <a:rPr lang="fr-FR" sz="2400" b="1" dirty="0" err="1" smtClean="0">
                <a:latin typeface="GHEA Grapalat" pitchFamily="50" charset="0"/>
              </a:rPr>
              <a:t>ՄԵԽԱՆԻԶՄՆԵՐԻ</a:t>
            </a:r>
            <a:r>
              <a:rPr lang="fr-FR" sz="2400" b="1" dirty="0" smtClean="0">
                <a:latin typeface="GHEA Grapalat" pitchFamily="50" charset="0"/>
              </a:rPr>
              <a:t> ԿԱՏԱՐԵԼԱԳՈՐԾՈՒՄ</a:t>
            </a:r>
            <a:endParaRPr lang="en-US" sz="2400" dirty="0">
              <a:latin typeface="GHEA Grapalat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825" y="1555731"/>
            <a:ext cx="82163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GHEA Grapalat" pitchFamily="50" charset="0"/>
              </a:rPr>
              <a:t>հսկիչ</a:t>
            </a:r>
            <a:r>
              <a:rPr lang="fr-FR" sz="2000" dirty="0">
                <a:latin typeface="GHEA Grapalat" pitchFamily="50" charset="0"/>
              </a:rPr>
              <a:t>-</a:t>
            </a:r>
            <a:r>
              <a:rPr lang="en-US" sz="2000" dirty="0" err="1">
                <a:latin typeface="GHEA Grapalat" pitchFamily="50" charset="0"/>
              </a:rPr>
              <a:t>դրամարկղային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մեքենաների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շահագործման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կանոնների</a:t>
            </a:r>
            <a:r>
              <a:rPr lang="en-US" sz="2000" dirty="0">
                <a:latin typeface="GHEA Grapalat" pitchFamily="50" charset="0"/>
              </a:rPr>
              <a:t>    </a:t>
            </a:r>
            <a:r>
              <a:rPr lang="en-US" sz="2000" dirty="0" err="1">
                <a:latin typeface="GHEA Grapalat" pitchFamily="50" charset="0"/>
              </a:rPr>
              <a:t>խախտմանն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ու</a:t>
            </a:r>
            <a:r>
              <a:rPr lang="en-US" sz="2000" dirty="0">
                <a:latin typeface="GHEA Grapalat" pitchFamily="50" charset="0"/>
              </a:rPr>
              <a:t>  </a:t>
            </a:r>
            <a:r>
              <a:rPr lang="en-US" sz="2000" dirty="0" err="1">
                <a:latin typeface="GHEA Grapalat" pitchFamily="50" charset="0"/>
              </a:rPr>
              <a:t>կանխիկ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գործարքների</a:t>
            </a:r>
            <a:r>
              <a:rPr lang="en-US" sz="2000" dirty="0">
                <a:latin typeface="GHEA Grapalat" pitchFamily="50" charset="0"/>
              </a:rPr>
              <a:t>  </a:t>
            </a:r>
            <a:r>
              <a:rPr lang="en-US" sz="2000" dirty="0" err="1">
                <a:latin typeface="GHEA Grapalat" pitchFamily="50" charset="0"/>
              </a:rPr>
              <a:t>թերհայտարարագրմանն</a:t>
            </a:r>
            <a:endParaRPr lang="en-US" sz="2000" dirty="0">
              <a:latin typeface="GHEA Grapalat" pitchFamily="50" charset="0"/>
            </a:endParaRPr>
          </a:p>
          <a:p>
            <a:pPr algn="just"/>
            <a:r>
              <a:rPr lang="en-US" sz="2000" dirty="0">
                <a:latin typeface="GHEA Grapalat" pitchFamily="50" charset="0"/>
              </a:rPr>
              <a:t>     </a:t>
            </a:r>
            <a:r>
              <a:rPr lang="en-US" sz="2000" dirty="0" err="1">
                <a:latin typeface="GHEA Grapalat" pitchFamily="50" charset="0"/>
              </a:rPr>
              <a:t>ուղղված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միջոցառումների</a:t>
            </a:r>
            <a:r>
              <a:rPr lang="en-US" sz="2000" dirty="0">
                <a:latin typeface="GHEA Grapalat" pitchFamily="50" charset="0"/>
              </a:rPr>
              <a:t>  </a:t>
            </a:r>
            <a:r>
              <a:rPr lang="en-US" sz="2000" dirty="0" err="1">
                <a:latin typeface="GHEA Grapalat" pitchFamily="50" charset="0"/>
              </a:rPr>
              <a:t>իրականացում</a:t>
            </a:r>
            <a:r>
              <a:rPr lang="fr-FR" sz="2000" dirty="0">
                <a:latin typeface="GHEA Grapalat" pitchFamily="50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GHEA Grapalat" pitchFamily="50" charset="0"/>
              </a:rPr>
              <a:t>տնտեսության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մեջ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կատարվող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գործարքների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փաստաթղթավորման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խնդրի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լուծում</a:t>
            </a:r>
            <a:r>
              <a:rPr lang="fr-FR" sz="2000" dirty="0" smtClean="0">
                <a:latin typeface="GHEA Grapalat" pitchFamily="50" charset="0"/>
              </a:rPr>
              <a:t>.</a:t>
            </a:r>
            <a:endParaRPr lang="en-US" sz="2000" dirty="0">
              <a:latin typeface="GHEA Grapalat" pitchFamily="50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GHEA Grapalat" pitchFamily="50" charset="0"/>
              </a:rPr>
              <a:t>չձևակերպված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վարձու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աշխատողների</a:t>
            </a:r>
            <a:r>
              <a:rPr lang="en-US" sz="2000" dirty="0">
                <a:latin typeface="GHEA Grapalat" pitchFamily="50" charset="0"/>
              </a:rPr>
              <a:t> և </a:t>
            </a:r>
            <a:r>
              <a:rPr lang="en-US" sz="2000" dirty="0" err="1">
                <a:latin typeface="GHEA Grapalat" pitchFamily="50" charset="0"/>
              </a:rPr>
              <a:t>աշխատավարձերի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թերհայտարարագրումների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բացահայտմանն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ուղղված</a:t>
            </a:r>
            <a:r>
              <a:rPr lang="en-US" sz="2000" dirty="0">
                <a:latin typeface="GHEA Grapalat" pitchFamily="50" charset="0"/>
              </a:rPr>
              <a:t>  </a:t>
            </a:r>
            <a:r>
              <a:rPr lang="en-US" sz="2000" dirty="0" err="1">
                <a:latin typeface="GHEA Grapalat" pitchFamily="50" charset="0"/>
              </a:rPr>
              <a:t>միջոցառումների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իրականացում</a:t>
            </a:r>
            <a:r>
              <a:rPr lang="fr-FR" sz="2000" dirty="0">
                <a:latin typeface="GHEA Grapalat" pitchFamily="50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GHEA Grapalat" pitchFamily="50" charset="0"/>
              </a:rPr>
              <a:t>ապօրինի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ձեռնարկատիրության</a:t>
            </a:r>
            <a:r>
              <a:rPr lang="en-US" sz="2000" dirty="0">
                <a:latin typeface="GHEA Grapalat" pitchFamily="50" charset="0"/>
              </a:rPr>
              <a:t> և </a:t>
            </a:r>
            <a:r>
              <a:rPr lang="en-US" sz="2000" dirty="0" err="1">
                <a:latin typeface="GHEA Grapalat" pitchFamily="50" charset="0"/>
              </a:rPr>
              <a:t>ագրեսիվ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հարկային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պլանավորման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դեմ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միջոցառումների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իրականացում</a:t>
            </a:r>
            <a:r>
              <a:rPr lang="fr-FR" sz="2000" dirty="0">
                <a:latin typeface="GHEA Grapalat" pitchFamily="50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GHEA Grapalat" pitchFamily="50" charset="0"/>
              </a:rPr>
              <a:t>չկատարած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հարկային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պարտավորութ</a:t>
            </a:r>
            <a:r>
              <a:rPr lang="en-US" sz="2000" dirty="0" err="1">
                <a:latin typeface="GHEA Grapalat" pitchFamily="50" charset="0"/>
              </a:rPr>
              <a:t>յունների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աճի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սահմանափակմանն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ու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նոր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պարտավորությունների</a:t>
            </a:r>
            <a:r>
              <a:rPr lang="en-US" sz="2000" dirty="0">
                <a:latin typeface="GHEA Grapalat" pitchFamily="50" charset="0"/>
              </a:rPr>
              <a:t>  </a:t>
            </a:r>
            <a:r>
              <a:rPr lang="en-US" sz="2000" dirty="0" err="1">
                <a:latin typeface="GHEA Grapalat" pitchFamily="50" charset="0"/>
              </a:rPr>
              <a:t>կուտակման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կանխարգելմանն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ուղղված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միջոցառումների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իրականացում</a:t>
            </a:r>
            <a:r>
              <a:rPr lang="fr-FR" sz="2000" dirty="0">
                <a:latin typeface="GHEA Grapalat" pitchFamily="50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GHEA Grapalat" pitchFamily="50" charset="0"/>
              </a:rPr>
              <a:t>ռիսկերի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կառավարման</a:t>
            </a:r>
            <a:r>
              <a:rPr lang="en-US" sz="2000" dirty="0">
                <a:latin typeface="GHEA Grapalat" pitchFamily="50" charset="0"/>
              </a:rPr>
              <a:t>  </a:t>
            </a:r>
            <a:r>
              <a:rPr lang="en-US" sz="2000" dirty="0" err="1">
                <a:latin typeface="GHEA Grapalat" pitchFamily="50" charset="0"/>
              </a:rPr>
              <a:t>համակարգի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կատարելագործում</a:t>
            </a:r>
            <a:r>
              <a:rPr lang="fr-FR" sz="2000" dirty="0">
                <a:latin typeface="GHEA Grapalat" pitchFamily="50" charset="0"/>
              </a:rPr>
              <a:t>.</a:t>
            </a:r>
            <a:endParaRPr lang="en-US" sz="2000" dirty="0">
              <a:latin typeface="GHEA Grapalat" pitchFamily="50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HEA Grapalat" pitchFamily="50" charset="0"/>
              </a:rPr>
              <a:t>հ</a:t>
            </a:r>
            <a:r>
              <a:rPr lang="en-US" sz="2000" dirty="0" err="1">
                <a:latin typeface="GHEA Grapalat" pitchFamily="50" charset="0"/>
              </a:rPr>
              <a:t>արկային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համակարգի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վերլուծական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կարողությունների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ընդլայնում</a:t>
            </a:r>
            <a:r>
              <a:rPr lang="fr-FR" sz="2000" dirty="0">
                <a:latin typeface="GHEA Grapalat" pitchFamily="50" charset="0"/>
              </a:rPr>
              <a:t>:</a:t>
            </a:r>
            <a:endParaRPr lang="en-US" sz="2000" dirty="0">
              <a:latin typeface="GHEA Grapalat" pitchFamily="50" charset="0"/>
            </a:endParaRPr>
          </a:p>
        </p:txBody>
      </p:sp>
      <p:pic>
        <p:nvPicPr>
          <p:cNvPr id="4" name="Picture 3" descr="O:\Anush\ключ фото\3d-man-studyi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777768"/>
            <a:ext cx="1519267" cy="753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18452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0947" y="62068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GHEA Grapalat" pitchFamily="50" charset="0"/>
              </a:rPr>
              <a:t>ՀԱՐԿ ՎՃԱՐՈՂ </a:t>
            </a:r>
            <a:r>
              <a:rPr lang="fr-FR" sz="2400" b="1" dirty="0">
                <a:latin typeface="GHEA Grapalat" pitchFamily="50" charset="0"/>
              </a:rPr>
              <a:t>- </a:t>
            </a:r>
            <a:r>
              <a:rPr lang="en-US" sz="2400" b="1" dirty="0">
                <a:latin typeface="GHEA Grapalat" pitchFamily="50" charset="0"/>
              </a:rPr>
              <a:t>ՀԱՐԿԱՅԻՆ ՄԱՐՄԻՆ ՓՈԽՀԱՐԱԲԵՐՄԱՆ ԴԱՇՏԻ </a:t>
            </a:r>
            <a:r>
              <a:rPr lang="en-US" sz="2400" b="1" dirty="0" smtClean="0">
                <a:latin typeface="GHEA Grapalat" pitchFamily="50" charset="0"/>
              </a:rPr>
              <a:t>ԲԱՐԵԼԱՎՈՒՄ</a:t>
            </a:r>
            <a:endParaRPr lang="en-US" sz="2400" dirty="0">
              <a:latin typeface="GHEA Grapalat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700808"/>
            <a:ext cx="842946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dirty="0" smtClean="0">
                <a:latin typeface="GHEA Grapalat" pitchFamily="50" charset="0"/>
              </a:rPr>
              <a:t>1) </a:t>
            </a:r>
            <a:r>
              <a:rPr lang="en-US" sz="2000" dirty="0" err="1" smtClean="0">
                <a:latin typeface="GHEA Grapalat" pitchFamily="50" charset="0"/>
              </a:rPr>
              <a:t>հարկ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>
                <a:latin typeface="GHEA Grapalat" pitchFamily="50" charset="0"/>
              </a:rPr>
              <a:t>վճարողների </a:t>
            </a:r>
            <a:r>
              <a:rPr lang="en-US" sz="2000" dirty="0" err="1">
                <a:latin typeface="GHEA Grapalat" pitchFamily="50" charset="0"/>
              </a:rPr>
              <a:t>սպասարկման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միասնական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ստանդարտների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կիրառման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արդյունավետության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բարձրացում</a:t>
            </a:r>
            <a:r>
              <a:rPr lang="en-US" sz="2000" dirty="0" smtClean="0">
                <a:latin typeface="GHEA Grapalat" pitchFamily="50" charset="0"/>
              </a:rPr>
              <a:t>.</a:t>
            </a:r>
          </a:p>
          <a:p>
            <a:pPr algn="just">
              <a:spcAft>
                <a:spcPts val="600"/>
              </a:spcAft>
              <a:tabLst>
                <a:tab pos="55563" algn="l"/>
              </a:tabLst>
            </a:pPr>
            <a:endParaRPr lang="fr-FR" sz="2000" dirty="0" smtClean="0">
              <a:latin typeface="GHEA Grapalat" pitchFamily="50" charset="0"/>
            </a:endParaRPr>
          </a:p>
          <a:p>
            <a:pPr algn="just">
              <a:spcAft>
                <a:spcPts val="600"/>
              </a:spcAft>
              <a:tabLst>
                <a:tab pos="55563" algn="l"/>
              </a:tabLst>
            </a:pPr>
            <a:r>
              <a:rPr lang="fr-FR" sz="2000" dirty="0" smtClean="0">
                <a:latin typeface="GHEA Grapalat" pitchFamily="50" charset="0"/>
              </a:rPr>
              <a:t>2</a:t>
            </a:r>
            <a:r>
              <a:rPr lang="fr-FR" sz="2000" dirty="0">
                <a:latin typeface="GHEA Grapalat" pitchFamily="50" charset="0"/>
              </a:rPr>
              <a:t>) </a:t>
            </a:r>
            <a:r>
              <a:rPr lang="en-US" sz="2000" dirty="0" err="1" smtClean="0">
                <a:latin typeface="GHEA Grapalat" pitchFamily="50" charset="0"/>
              </a:rPr>
              <a:t>հարկ</a:t>
            </a:r>
            <a:r>
              <a:rPr lang="en-US" sz="2000" dirty="0" smtClean="0">
                <a:latin typeface="GHEA Grapalat" pitchFamily="50" charset="0"/>
              </a:rPr>
              <a:t> վճարողների </a:t>
            </a:r>
            <a:r>
              <a:rPr lang="en-US" sz="2000" dirty="0" err="1">
                <a:latin typeface="GHEA Grapalat" pitchFamily="50" charset="0"/>
              </a:rPr>
              <a:t>իրազեկման</a:t>
            </a:r>
            <a:r>
              <a:rPr lang="en-US" sz="2000" dirty="0">
                <a:latin typeface="GHEA Grapalat" pitchFamily="50" charset="0"/>
              </a:rPr>
              <a:t> և </a:t>
            </a:r>
            <a:r>
              <a:rPr lang="en-US" sz="2000" dirty="0" err="1">
                <a:latin typeface="GHEA Grapalat" pitchFamily="50" charset="0"/>
              </a:rPr>
              <a:t>ուսուցման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համակարգի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շարունակական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կատարելագործում</a:t>
            </a:r>
            <a:r>
              <a:rPr lang="en-US" sz="2000" dirty="0" smtClean="0">
                <a:latin typeface="GHEA Grapalat" pitchFamily="50" charset="0"/>
              </a:rPr>
              <a:t>.</a:t>
            </a:r>
          </a:p>
          <a:p>
            <a:pPr algn="just">
              <a:spcAft>
                <a:spcPts val="0"/>
              </a:spcAft>
              <a:tabLst>
                <a:tab pos="55563" algn="l"/>
              </a:tabLst>
            </a:pPr>
            <a:endParaRPr lang="fr-FR" sz="2000" dirty="0" smtClean="0">
              <a:latin typeface="GHEA Grapalat" pitchFamily="50" charset="0"/>
            </a:endParaRPr>
          </a:p>
          <a:p>
            <a:pPr algn="just">
              <a:spcAft>
                <a:spcPts val="600"/>
              </a:spcAft>
              <a:tabLst>
                <a:tab pos="55563" algn="l"/>
              </a:tabLst>
            </a:pPr>
            <a:r>
              <a:rPr lang="fr-FR" sz="2000" dirty="0" smtClean="0">
                <a:latin typeface="GHEA Grapalat" pitchFamily="50" charset="0"/>
              </a:rPr>
              <a:t>3</a:t>
            </a:r>
            <a:r>
              <a:rPr lang="fr-FR" sz="2000" dirty="0">
                <a:latin typeface="GHEA Grapalat" pitchFamily="50" charset="0"/>
              </a:rPr>
              <a:t>) </a:t>
            </a:r>
            <a:r>
              <a:rPr lang="fr-FR" sz="2000" dirty="0" smtClean="0">
                <a:latin typeface="GHEA Grapalat" pitchFamily="50" charset="0"/>
              </a:rPr>
              <a:t>օ</a:t>
            </a:r>
            <a:r>
              <a:rPr lang="en-US" sz="2000" dirty="0" err="1">
                <a:latin typeface="GHEA Grapalat" pitchFamily="50" charset="0"/>
              </a:rPr>
              <a:t>րինապահ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հարկ</a:t>
            </a:r>
            <a:r>
              <a:rPr lang="en-US" sz="2000" dirty="0">
                <a:latin typeface="GHEA Grapalat" pitchFamily="50" charset="0"/>
              </a:rPr>
              <a:t> վճարողների </a:t>
            </a:r>
            <a:r>
              <a:rPr lang="en-US" sz="2000" dirty="0" err="1" smtClean="0">
                <a:latin typeface="GHEA Grapalat" pitchFamily="50" charset="0"/>
              </a:rPr>
              <a:t>ինստիտուտի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կայացում</a:t>
            </a:r>
            <a:r>
              <a:rPr lang="fr-FR" sz="2000" dirty="0" smtClean="0">
                <a:latin typeface="GHEA Grapalat" pitchFamily="50" charset="0"/>
              </a:rPr>
              <a:t>` </a:t>
            </a:r>
            <a:r>
              <a:rPr lang="en-US" sz="2000" dirty="0" err="1" smtClean="0">
                <a:latin typeface="GHEA Grapalat" pitchFamily="50" charset="0"/>
              </a:rPr>
              <a:t>կիրառելով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վստահության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վրա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հիմնված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հարկային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վարչարարություն</a:t>
            </a:r>
            <a:r>
              <a:rPr lang="fr-FR" sz="2000" dirty="0">
                <a:latin typeface="GHEA Grapalat" pitchFamily="50" charset="0"/>
              </a:rPr>
              <a:t>. </a:t>
            </a:r>
            <a:endParaRPr lang="en-US" sz="2000" dirty="0">
              <a:latin typeface="GHEA Grapalat" pitchFamily="50" charset="0"/>
            </a:endParaRPr>
          </a:p>
        </p:txBody>
      </p:sp>
      <p:pic>
        <p:nvPicPr>
          <p:cNvPr id="5" name="Picture 13" descr="IMG_20180326_100238_HD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647236"/>
            <a:ext cx="1800200" cy="180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284" y="4647236"/>
            <a:ext cx="2337996" cy="180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22050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0947" y="476672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GHEA Grapalat" pitchFamily="50" charset="0"/>
              </a:rPr>
              <a:t>ՀԱՐԿ ՎՃԱՐՈՂ </a:t>
            </a:r>
            <a:r>
              <a:rPr lang="fr-FR" sz="2000" b="1" dirty="0">
                <a:latin typeface="GHEA Grapalat" pitchFamily="50" charset="0"/>
              </a:rPr>
              <a:t>- </a:t>
            </a:r>
            <a:r>
              <a:rPr lang="en-US" sz="2000" b="1" dirty="0">
                <a:latin typeface="GHEA Grapalat" pitchFamily="50" charset="0"/>
              </a:rPr>
              <a:t>ՀԱՐԿԱՅԻՆ ՄԱՐՄԻՆ ՓՈԽՀԱՐԱԲԵՐՄԱՆ ԴԱՇՏԻ </a:t>
            </a:r>
            <a:r>
              <a:rPr lang="en-US" sz="2000" b="1" dirty="0" smtClean="0">
                <a:latin typeface="GHEA Grapalat" pitchFamily="50" charset="0"/>
              </a:rPr>
              <a:t>ԲԱՐԵԼԱՎՈՒՄ</a:t>
            </a:r>
          </a:p>
          <a:p>
            <a:pPr algn="ctr"/>
            <a:endParaRPr lang="en-US" sz="2000" dirty="0">
              <a:latin typeface="Arial Armenian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2686" y="1109057"/>
            <a:ext cx="842946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000" dirty="0" smtClean="0">
                <a:latin typeface="GHEA Grapalat" pitchFamily="50" charset="0"/>
              </a:rPr>
              <a:t>4) </a:t>
            </a:r>
            <a:r>
              <a:rPr lang="eu-ES" sz="2000" dirty="0" smtClean="0">
                <a:latin typeface="GHEA Grapalat" pitchFamily="50" charset="0"/>
              </a:rPr>
              <a:t>հարկային ծառայողների մասնագիտական գիտելիքների և  աշխատանքային հմտությունների շարունակական զարգացում, այդ թվում` վերապատրատումների անցկացում, ինչպես տեղում, այնպես էլ ՀՀ ԿԱ պետական եկամուտների կոմիտեի ուսումնական կենտրոնում  և միջազգային կազմակերպությունների կողմից կազմակերպվող դասընթացներում:</a:t>
            </a:r>
          </a:p>
          <a:p>
            <a:pPr algn="just">
              <a:spcAft>
                <a:spcPts val="0"/>
              </a:spcAft>
            </a:pPr>
            <a:endParaRPr lang="eu-ES" sz="2000" dirty="0" smtClean="0">
              <a:latin typeface="GHEA Grapalat" pitchFamily="50" charset="0"/>
            </a:endParaRPr>
          </a:p>
          <a:p>
            <a:pPr algn="just">
              <a:spcAft>
                <a:spcPts val="0"/>
              </a:spcAft>
            </a:pPr>
            <a:r>
              <a:rPr lang="eu-ES" sz="2000" dirty="0" smtClean="0">
                <a:latin typeface="GHEA Grapalat" pitchFamily="50" charset="0"/>
              </a:rPr>
              <a:t>5) սպասարկման և հսկողական գործառույթներ իրականացնող հարկային ծառայողների` հարկ </a:t>
            </a:r>
            <a:r>
              <a:rPr lang="eu-ES" sz="2000" dirty="0">
                <a:latin typeface="GHEA Grapalat" pitchFamily="50" charset="0"/>
              </a:rPr>
              <a:t>վճարողների հետ </a:t>
            </a:r>
            <a:r>
              <a:rPr lang="eu-ES" sz="2000" dirty="0" smtClean="0">
                <a:latin typeface="GHEA Grapalat" pitchFamily="50" charset="0"/>
              </a:rPr>
              <a:t>հաղորդակցման </a:t>
            </a:r>
            <a:r>
              <a:rPr lang="eu-ES" sz="2000" dirty="0">
                <a:latin typeface="GHEA Grapalat" pitchFamily="50" charset="0"/>
              </a:rPr>
              <a:t>կանոնների տիրապետման և էթիկայի նորմերի </a:t>
            </a:r>
            <a:r>
              <a:rPr lang="eu-ES" sz="2000" dirty="0" smtClean="0">
                <a:latin typeface="GHEA Grapalat" pitchFamily="50" charset="0"/>
              </a:rPr>
              <a:t>ամրապնդում.</a:t>
            </a:r>
          </a:p>
          <a:p>
            <a:pPr>
              <a:spcAft>
                <a:spcPts val="0"/>
              </a:spcAft>
            </a:pPr>
            <a:endParaRPr lang="fr-FR" sz="2000" dirty="0" smtClean="0">
              <a:latin typeface="GHEA Grapalat" pitchFamily="50" charset="0"/>
            </a:endParaRPr>
          </a:p>
          <a:p>
            <a:pPr>
              <a:spcAft>
                <a:spcPts val="0"/>
              </a:spcAft>
            </a:pPr>
            <a:r>
              <a:rPr lang="fr-FR" sz="2000" dirty="0" smtClean="0">
                <a:latin typeface="GHEA Grapalat" pitchFamily="50" charset="0"/>
              </a:rPr>
              <a:t>6) </a:t>
            </a:r>
            <a:r>
              <a:rPr lang="en-US" sz="2000" dirty="0" err="1">
                <a:latin typeface="GHEA Grapalat" pitchFamily="50" charset="0"/>
              </a:rPr>
              <a:t>համակարգի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գործունեության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թափանցիկության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ապահովում</a:t>
            </a:r>
            <a:r>
              <a:rPr lang="en-US" sz="2000" dirty="0" smtClean="0">
                <a:latin typeface="GHEA Grapalat" pitchFamily="50" charset="0"/>
              </a:rPr>
              <a:t>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http://tax.nk.am/uploads/static/6i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38713"/>
            <a:ext cx="2448272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Users\a.bagdasaryan\Desktop\IMG_13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24815"/>
            <a:ext cx="2519815" cy="1700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69628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044" y="62068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GHEA Grapalat" pitchFamily="50" charset="0"/>
              </a:rPr>
              <a:t>ՀԱՐԿԱՅԻՆ ՄԱՐՄՆԻ </a:t>
            </a:r>
            <a:r>
              <a:rPr lang="eu-ES" sz="2400" b="1" dirty="0">
                <a:latin typeface="GHEA Grapalat" pitchFamily="50" charset="0"/>
              </a:rPr>
              <a:t>ԷԼԵԿՏՐՈՆԱՅԻՆ </a:t>
            </a:r>
            <a:r>
              <a:rPr lang="en-US" sz="2400" b="1" dirty="0">
                <a:latin typeface="GHEA Grapalat" pitchFamily="50" charset="0"/>
              </a:rPr>
              <a:t>ԿԱՌԱՎԱՐՄԱՆ ՀԱՄԱԿԱՐԳԻ ԿԱՏԱՐԵԼԱԳՈՐԾՈՒՄ</a:t>
            </a:r>
            <a:endParaRPr lang="en-US" sz="2400" dirty="0">
              <a:latin typeface="GHEA Grapalat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1841242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138" indent="-338138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HEA Grapalat" pitchFamily="50" charset="0"/>
              </a:rPr>
              <a:t>է</a:t>
            </a:r>
            <a:r>
              <a:rPr lang="en-US" sz="2000" dirty="0" err="1" smtClean="0">
                <a:latin typeface="GHEA Grapalat" pitchFamily="50" charset="0"/>
              </a:rPr>
              <a:t>լեկտրոնային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կառավարման</a:t>
            </a:r>
            <a:r>
              <a:rPr lang="en-US" sz="2000" dirty="0" smtClean="0">
                <a:latin typeface="GHEA Grapalat" pitchFamily="50" charset="0"/>
              </a:rPr>
              <a:t>  </a:t>
            </a:r>
            <a:r>
              <a:rPr lang="en-US" sz="2000" dirty="0" err="1" smtClean="0">
                <a:latin typeface="GHEA Grapalat" pitchFamily="50" charset="0"/>
              </a:rPr>
              <a:t>համակարգի</a:t>
            </a:r>
            <a:endParaRPr lang="en-US" sz="2000" dirty="0" smtClean="0">
              <a:latin typeface="GHEA Grapalat" pitchFamily="50" charset="0"/>
            </a:endParaRPr>
          </a:p>
          <a:p>
            <a:pPr marL="338138" algn="just"/>
            <a:r>
              <a:rPr lang="en-US" sz="2000" dirty="0" err="1">
                <a:latin typeface="GHEA Grapalat" pitchFamily="50" charset="0"/>
              </a:rPr>
              <a:t>հնարավորությունների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ընդլայնում</a:t>
            </a:r>
            <a:r>
              <a:rPr lang="en-US" sz="2000" dirty="0">
                <a:latin typeface="GHEA Grapalat" pitchFamily="50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GHEA Grapalat" pitchFamily="50" charset="0"/>
              </a:rPr>
              <a:t>հարկ</a:t>
            </a:r>
            <a:r>
              <a:rPr lang="en-US" sz="2000" dirty="0">
                <a:latin typeface="GHEA Grapalat" pitchFamily="50" charset="0"/>
              </a:rPr>
              <a:t> վճարողների </a:t>
            </a:r>
            <a:r>
              <a:rPr lang="en-US" sz="2000" dirty="0" err="1">
                <a:latin typeface="GHEA Grapalat" pitchFamily="50" charset="0"/>
              </a:rPr>
              <a:t>պարտավորությունների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հաշվառման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գործընթացի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ավտոմատացում</a:t>
            </a:r>
            <a:r>
              <a:rPr lang="eu-ES" sz="2000" dirty="0">
                <a:latin typeface="GHEA Grapalat" pitchFamily="50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GHEA Grapalat" pitchFamily="50" charset="0"/>
              </a:rPr>
              <a:t> </a:t>
            </a:r>
            <a:r>
              <a:rPr lang="ru-RU" sz="2000" dirty="0">
                <a:latin typeface="GHEA Grapalat" pitchFamily="50" charset="0"/>
              </a:rPr>
              <a:t>է</a:t>
            </a:r>
            <a:r>
              <a:rPr lang="en-US" sz="2000" dirty="0" err="1">
                <a:latin typeface="GHEA Grapalat" pitchFamily="50" charset="0"/>
              </a:rPr>
              <a:t>լեկտրոնային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եղանակով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հարկային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հաշիվների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դուրսգրման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համակարգի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ներդրում</a:t>
            </a:r>
            <a:r>
              <a:rPr lang="en-US" sz="2000" dirty="0">
                <a:latin typeface="GHEA Grapalat" pitchFamily="50" charset="0"/>
              </a:rPr>
              <a:t>, </a:t>
            </a:r>
            <a:r>
              <a:rPr lang="en-US" sz="2000" dirty="0" err="1">
                <a:latin typeface="GHEA Grapalat" pitchFamily="50" charset="0"/>
              </a:rPr>
              <a:t>այդ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թվում</a:t>
            </a:r>
            <a:r>
              <a:rPr lang="en-US" sz="2000" dirty="0">
                <a:latin typeface="GHEA Grapalat" pitchFamily="50" charset="0"/>
              </a:rPr>
              <a:t>` </a:t>
            </a:r>
            <a:r>
              <a:rPr lang="en-US" sz="2000" dirty="0" err="1">
                <a:latin typeface="GHEA Grapalat" pitchFamily="50" charset="0"/>
              </a:rPr>
              <a:t>ինտեգրում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Հայաստանի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Հանրապետության</a:t>
            </a:r>
            <a:r>
              <a:rPr lang="en-US" sz="2000" dirty="0">
                <a:latin typeface="GHEA Grapalat" pitchFamily="50" charset="0"/>
              </a:rPr>
              <a:t>  </a:t>
            </a:r>
            <a:r>
              <a:rPr lang="en-US" sz="2000" dirty="0" err="1" smtClean="0">
                <a:latin typeface="GHEA Grapalat" pitchFamily="50" charset="0"/>
              </a:rPr>
              <a:t>համանման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համակարգին</a:t>
            </a:r>
            <a:r>
              <a:rPr lang="eu-ES" sz="2000" dirty="0">
                <a:latin typeface="GHEA Grapalat" pitchFamily="50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GHEA Grapalat" pitchFamily="50" charset="0"/>
              </a:rPr>
              <a:t>կենսաթոշակային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բարեփոխումների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շրջանակում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կուտակային</a:t>
            </a:r>
            <a:r>
              <a:rPr lang="eu-E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վճարների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անձնավորված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հաշվառման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համակարգի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ներդրում</a:t>
            </a:r>
            <a:r>
              <a:rPr lang="eu-ES" sz="2000" dirty="0">
                <a:latin typeface="GHEA Grapalat" pitchFamily="50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HEA Grapalat" pitchFamily="50" charset="0"/>
              </a:rPr>
              <a:t>պ</a:t>
            </a:r>
            <a:r>
              <a:rPr lang="eu-ES" sz="2000" dirty="0">
                <a:latin typeface="GHEA Grapalat" pitchFamily="50" charset="0"/>
              </a:rPr>
              <a:t>ետական բյուջե հարկային վճարումների էլեկտրոնային համակարգի ներդրում.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HEA Grapalat" pitchFamily="50" charset="0"/>
              </a:rPr>
              <a:t>ն</a:t>
            </a:r>
            <a:r>
              <a:rPr lang="eu-ES" sz="2000" dirty="0">
                <a:latin typeface="GHEA Grapalat" pitchFamily="50" charset="0"/>
              </a:rPr>
              <a:t>երմուծվող և արտահանվող ապրանքանյութական արժեքների </a:t>
            </a:r>
            <a:r>
              <a:rPr lang="en-US" sz="2000" dirty="0" err="1">
                <a:latin typeface="GHEA Grapalat" pitchFamily="50" charset="0"/>
              </a:rPr>
              <a:t>հաշվառման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գործառույթների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կատարելագործում</a:t>
            </a:r>
            <a:r>
              <a:rPr lang="eu-ES" sz="2000" dirty="0">
                <a:latin typeface="GHEA Grapalat" pitchFamily="50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HEA Grapalat" pitchFamily="50" charset="0"/>
              </a:rPr>
              <a:t>հ</a:t>
            </a:r>
            <a:r>
              <a:rPr lang="en-US" sz="2000" dirty="0" err="1">
                <a:latin typeface="GHEA Grapalat" pitchFamily="50" charset="0"/>
              </a:rPr>
              <a:t>արկ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վճարողներին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ուղարկվող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ծանու</a:t>
            </a:r>
            <a:r>
              <a:rPr lang="fr-FR" sz="2000" dirty="0">
                <a:latin typeface="GHEA Grapalat" pitchFamily="50" charset="0"/>
              </a:rPr>
              <a:t>­</a:t>
            </a:r>
            <a:r>
              <a:rPr lang="en-US" sz="2000" dirty="0" err="1">
                <a:latin typeface="GHEA Grapalat" pitchFamily="50" charset="0"/>
              </a:rPr>
              <a:t>ցումների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համակարգի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ընդլայնում</a:t>
            </a:r>
            <a:r>
              <a:rPr lang="en-US" sz="2000" dirty="0">
                <a:latin typeface="GHEA Grapalat" pitchFamily="50" charset="0"/>
              </a:rPr>
              <a:t>`  </a:t>
            </a:r>
            <a:r>
              <a:rPr lang="en-US" sz="2000" dirty="0" err="1">
                <a:latin typeface="GHEA Grapalat" pitchFamily="50" charset="0"/>
              </a:rPr>
              <a:t>ժ</a:t>
            </a:r>
            <a:r>
              <a:rPr lang="en-US" sz="2000" dirty="0" err="1" smtClean="0">
                <a:latin typeface="GHEA Grapalat" pitchFamily="50" charset="0"/>
              </a:rPr>
              <a:t>ամանակակից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կապի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միջոցների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օգտագործմամբ</a:t>
            </a:r>
            <a:r>
              <a:rPr lang="fr-FR" sz="2000" dirty="0">
                <a:latin typeface="GHEA Grapalat" pitchFamily="50" charset="0"/>
              </a:rPr>
              <a:t>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5" descr="C:\Documents and Settings\User\Рабочий стол\id_33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304" y="1402477"/>
            <a:ext cx="1440160" cy="1031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7179217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2349500"/>
            <a:ext cx="8496944" cy="3581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800" dirty="0" smtClean="0">
                <a:latin typeface="Arial LatArm" pitchFamily="34" charset="0"/>
              </a:rPr>
              <a:t>           </a:t>
            </a:r>
            <a:endParaRPr lang="en-US" sz="6000" b="1" dirty="0" smtClean="0">
              <a:latin typeface="Arial LatArm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450241"/>
            <a:ext cx="8424936" cy="690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u-ES" sz="2400" b="1" dirty="0" smtClean="0">
                <a:latin typeface="GHEA Grapalat" pitchFamily="50" charset="0"/>
              </a:rPr>
              <a:t>ԱՄՓՈՓՈՒՄ</a:t>
            </a:r>
          </a:p>
          <a:p>
            <a:pPr algn="ctr"/>
            <a:endParaRPr lang="eu-ES" sz="2400" b="1" dirty="0" smtClean="0">
              <a:latin typeface="GHEA Grapalat" pitchFamily="50" charset="0"/>
            </a:endParaRPr>
          </a:p>
          <a:p>
            <a:pPr algn="just">
              <a:spcAft>
                <a:spcPts val="600"/>
              </a:spcAft>
            </a:pPr>
            <a:r>
              <a:rPr lang="eu-ES" sz="2000" dirty="0" smtClean="0">
                <a:latin typeface="GHEA Grapalat" pitchFamily="50" charset="0"/>
              </a:rPr>
              <a:t>Հայեցակարգով </a:t>
            </a:r>
            <a:r>
              <a:rPr lang="eu-ES" sz="2000" dirty="0">
                <a:latin typeface="GHEA Grapalat" pitchFamily="50" charset="0"/>
              </a:rPr>
              <a:t>նախատեսված միջոցառումների իրականացման շնորհիվ </a:t>
            </a:r>
            <a:r>
              <a:rPr lang="eu-ES" sz="2000" dirty="0" smtClean="0">
                <a:latin typeface="GHEA Grapalat" pitchFamily="50" charset="0"/>
              </a:rPr>
              <a:t>ակնկալվում է, որ </a:t>
            </a:r>
            <a:r>
              <a:rPr lang="en-US" sz="2000" dirty="0" err="1">
                <a:latin typeface="GHEA Grapalat" pitchFamily="50" charset="0"/>
              </a:rPr>
              <a:t>հարկ</a:t>
            </a:r>
            <a:r>
              <a:rPr lang="en-US" sz="2000" dirty="0">
                <a:latin typeface="GHEA Grapalat" pitchFamily="50" charset="0"/>
              </a:rPr>
              <a:t> վճարողների </a:t>
            </a:r>
            <a:r>
              <a:rPr lang="eu-ES" sz="2000" dirty="0" smtClean="0">
                <a:latin typeface="GHEA Grapalat" pitchFamily="50" charset="0"/>
              </a:rPr>
              <a:t>շրջանում ի դեմս հարկային մարմնի կամրապնդվի </a:t>
            </a:r>
            <a:r>
              <a:rPr lang="en-US" sz="2000" dirty="0" err="1" smtClean="0">
                <a:latin typeface="GHEA Grapalat" pitchFamily="50" charset="0"/>
              </a:rPr>
              <a:t>վստահությունը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պետության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հանդեպ</a:t>
            </a:r>
            <a:r>
              <a:rPr lang="en-US" sz="2000" dirty="0" smtClean="0">
                <a:latin typeface="GHEA Grapalat" pitchFamily="50" charset="0"/>
              </a:rPr>
              <a:t>` </a:t>
            </a:r>
            <a:r>
              <a:rPr lang="en-US" sz="2000" dirty="0" err="1" smtClean="0">
                <a:latin typeface="GHEA Grapalat" pitchFamily="50" charset="0"/>
              </a:rPr>
              <a:t>համոզմունք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ձևավորելով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հետևյալ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երկու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կարևոր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հարցերում</a:t>
            </a:r>
            <a:r>
              <a:rPr lang="en-US" sz="2000" dirty="0" smtClean="0">
                <a:latin typeface="GHEA Grapalat" pitchFamily="50" charset="0"/>
              </a:rPr>
              <a:t>` </a:t>
            </a:r>
            <a:endParaRPr lang="fr-FR" sz="2000" dirty="0" smtClean="0">
              <a:latin typeface="GHEA Grapalat" pitchFamily="50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GHEA Grapalat" pitchFamily="50" charset="0"/>
              </a:rPr>
              <a:t>հարկեր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վճարում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են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բոլոր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տնտեսավարող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սուբյեկտները</a:t>
            </a:r>
            <a:r>
              <a:rPr lang="en-US" sz="2000" dirty="0">
                <a:latin typeface="GHEA Grapalat" pitchFamily="50" charset="0"/>
              </a:rPr>
              <a:t> և </a:t>
            </a:r>
            <a:r>
              <a:rPr lang="en-US" sz="2000" dirty="0" err="1">
                <a:latin typeface="GHEA Grapalat" pitchFamily="50" charset="0"/>
              </a:rPr>
              <a:t>չկա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որևէ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տնտեսավարող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սուբյեկտ</a:t>
            </a:r>
            <a:r>
              <a:rPr lang="fr-FR" sz="2000" dirty="0">
                <a:latin typeface="GHEA Grapalat" pitchFamily="50" charset="0"/>
              </a:rPr>
              <a:t>, </a:t>
            </a:r>
            <a:r>
              <a:rPr lang="en-US" sz="2000" dirty="0" err="1">
                <a:latin typeface="GHEA Grapalat" pitchFamily="50" charset="0"/>
              </a:rPr>
              <a:t>որն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օրենքով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սահմանված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հարկերը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չի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վճարում</a:t>
            </a:r>
            <a:r>
              <a:rPr lang="en-US" sz="2000" dirty="0">
                <a:latin typeface="GHEA Grapalat" pitchFamily="50" charset="0"/>
              </a:rPr>
              <a:t> և </a:t>
            </a:r>
            <a:r>
              <a:rPr lang="en-US" sz="2000" dirty="0" err="1">
                <a:latin typeface="GHEA Grapalat" pitchFamily="50" charset="0"/>
              </a:rPr>
              <a:t>դրանով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իսկ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անհավասար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մրցակցային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պայքարի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մեջ</a:t>
            </a:r>
            <a:r>
              <a:rPr lang="en-US" sz="2000" dirty="0">
                <a:latin typeface="GHEA Grapalat" pitchFamily="50" charset="0"/>
              </a:rPr>
              <a:t> է </a:t>
            </a:r>
            <a:r>
              <a:rPr lang="en-US" sz="2000" dirty="0" err="1">
                <a:latin typeface="GHEA Grapalat" pitchFamily="50" charset="0"/>
              </a:rPr>
              <a:t>մտնում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կարգապահ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հարկ</a:t>
            </a:r>
            <a:r>
              <a:rPr lang="en-US" sz="2000" dirty="0">
                <a:latin typeface="GHEA Grapalat" pitchFamily="50" charset="0"/>
              </a:rPr>
              <a:t> վճարողների </a:t>
            </a:r>
            <a:r>
              <a:rPr lang="en-US" sz="2000" dirty="0" err="1">
                <a:latin typeface="GHEA Grapalat" pitchFamily="50" charset="0"/>
              </a:rPr>
              <a:t>հետ</a:t>
            </a:r>
            <a:r>
              <a:rPr lang="fr-FR" sz="2000" dirty="0" smtClean="0">
                <a:latin typeface="GHEA Grapalat" pitchFamily="50" charset="0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տնտեսավարող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սուբյեկտների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կողմից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վճարվող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հարկերն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ամբողջությամբ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ծախսվում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են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արդյունավետ</a:t>
            </a:r>
            <a:r>
              <a:rPr lang="en-US" sz="2000" dirty="0">
                <a:latin typeface="GHEA Grapalat" pitchFamily="50" charset="0"/>
              </a:rPr>
              <a:t> և </a:t>
            </a:r>
            <a:r>
              <a:rPr lang="en-US" sz="2000" dirty="0" err="1">
                <a:latin typeface="GHEA Grapalat" pitchFamily="50" charset="0"/>
              </a:rPr>
              <a:t>թափանցիկ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ձևով</a:t>
            </a:r>
            <a:r>
              <a:rPr lang="en-US" sz="2000" dirty="0">
                <a:latin typeface="GHEA Grapalat" pitchFamily="50" charset="0"/>
              </a:rPr>
              <a:t>՝ </a:t>
            </a:r>
            <a:r>
              <a:rPr lang="en-US" sz="2000" dirty="0" err="1">
                <a:latin typeface="GHEA Grapalat" pitchFamily="50" charset="0"/>
              </a:rPr>
              <a:t>պետական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բյուջեով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նախատեսված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ուղղություններով</a:t>
            </a:r>
            <a:r>
              <a:rPr lang="fr-FR" sz="2000" dirty="0" smtClean="0">
                <a:latin typeface="GHEA Grapalat" pitchFamily="50" charset="0"/>
              </a:rPr>
              <a:t>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>
              <a:latin typeface="GHEA Grapalat" pitchFamily="50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 smtClean="0">
              <a:latin typeface="GHEA Grapalat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 smtClean="0"/>
              <a:t> </a:t>
            </a:r>
            <a:endParaRPr lang="fr-FR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229200"/>
            <a:ext cx="259228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931211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750" y="549275"/>
            <a:ext cx="814387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b="1" dirty="0" smtClean="0"/>
          </a:p>
          <a:p>
            <a:pPr algn="ctr">
              <a:defRPr/>
            </a:pPr>
            <a:r>
              <a:rPr lang="en-US" b="1" dirty="0" err="1" smtClean="0">
                <a:latin typeface="GHEA Grapalat" pitchFamily="50" charset="0"/>
              </a:rPr>
              <a:t>Հարկային</a:t>
            </a:r>
            <a:r>
              <a:rPr lang="en-US" b="1" dirty="0" smtClean="0">
                <a:latin typeface="GHEA Grapalat" pitchFamily="50" charset="0"/>
              </a:rPr>
              <a:t>  </a:t>
            </a:r>
            <a:r>
              <a:rPr lang="en-US" b="1" dirty="0" err="1" smtClean="0">
                <a:latin typeface="GHEA Grapalat" pitchFamily="50" charset="0"/>
              </a:rPr>
              <a:t>մարմնի</a:t>
            </a:r>
            <a:endParaRPr lang="en-US" b="1" dirty="0" smtClean="0">
              <a:latin typeface="GHEA Grapalat" pitchFamily="50" charset="0"/>
            </a:endParaRPr>
          </a:p>
          <a:p>
            <a:pPr algn="ctr">
              <a:defRPr/>
            </a:pPr>
            <a:r>
              <a:rPr lang="en-US" b="1" dirty="0" smtClean="0">
                <a:latin typeface="GHEA Grapalat" pitchFamily="50" charset="0"/>
              </a:rPr>
              <a:t> </a:t>
            </a:r>
          </a:p>
          <a:p>
            <a:pPr algn="ctr">
              <a:defRPr/>
            </a:pPr>
            <a:r>
              <a:rPr lang="en-US" b="1" i="1" dirty="0" smtClean="0">
                <a:latin typeface="GHEA Grapalat" pitchFamily="50" charset="0"/>
              </a:rPr>
              <a:t>ա ռ ա ք ե լ </a:t>
            </a:r>
            <a:r>
              <a:rPr lang="en-US" b="1" i="1" dirty="0" err="1" smtClean="0">
                <a:latin typeface="GHEA Grapalat" pitchFamily="50" charset="0"/>
              </a:rPr>
              <a:t>ու</a:t>
            </a:r>
            <a:r>
              <a:rPr lang="en-US" b="1" i="1" dirty="0" smtClean="0">
                <a:latin typeface="GHEA Grapalat" pitchFamily="50" charset="0"/>
              </a:rPr>
              <a:t> թ յ </a:t>
            </a:r>
            <a:r>
              <a:rPr lang="en-US" b="1" i="1" dirty="0" err="1" smtClean="0">
                <a:latin typeface="GHEA Grapalat" pitchFamily="50" charset="0"/>
              </a:rPr>
              <a:t>ու</a:t>
            </a:r>
            <a:r>
              <a:rPr lang="en-US" b="1" i="1" dirty="0" smtClean="0">
                <a:latin typeface="GHEA Grapalat" pitchFamily="50" charset="0"/>
              </a:rPr>
              <a:t> ն </a:t>
            </a:r>
            <a:r>
              <a:rPr lang="en-US" b="1" i="1" dirty="0" err="1" smtClean="0">
                <a:latin typeface="GHEA Grapalat" pitchFamily="50" charset="0"/>
              </a:rPr>
              <a:t>ն</a:t>
            </a:r>
            <a:r>
              <a:rPr lang="en-US" b="1" i="1" dirty="0" smtClean="0">
                <a:latin typeface="GHEA Grapalat" pitchFamily="50" charset="0"/>
              </a:rPr>
              <a:t>   է</a:t>
            </a:r>
            <a:r>
              <a:rPr lang="fr-FR" b="1" i="1" dirty="0">
                <a:latin typeface="GHEA Grapalat" pitchFamily="50" charset="0"/>
              </a:rPr>
              <a:t>`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GHEA Grapalat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750" y="2060848"/>
            <a:ext cx="8147050" cy="4176464"/>
          </a:xfrm>
        </p:spPr>
        <p:txBody>
          <a:bodyPr/>
          <a:lstStyle/>
          <a:p>
            <a:pPr marL="109537" indent="0" algn="just">
              <a:buNone/>
            </a:pPr>
            <a:endParaRPr lang="en-US" dirty="0" smtClean="0"/>
          </a:p>
          <a:p>
            <a:pPr marL="109537" indent="0" algn="just">
              <a:buNone/>
            </a:pPr>
            <a:r>
              <a:rPr lang="en-US" dirty="0" err="1" smtClean="0">
                <a:latin typeface="GHEA Grapalat" pitchFamily="50" charset="0"/>
              </a:rPr>
              <a:t>Պետական</a:t>
            </a:r>
            <a:r>
              <a:rPr lang="en-US" dirty="0" smtClean="0">
                <a:latin typeface="GHEA Grapalat" pitchFamily="50" charset="0"/>
              </a:rPr>
              <a:t> </a:t>
            </a:r>
            <a:r>
              <a:rPr lang="en-US" dirty="0" err="1">
                <a:latin typeface="GHEA Grapalat" pitchFamily="50" charset="0"/>
              </a:rPr>
              <a:t>եկամուտների</a:t>
            </a:r>
            <a:r>
              <a:rPr lang="en-US" dirty="0">
                <a:latin typeface="GHEA Grapalat" pitchFamily="50" charset="0"/>
              </a:rPr>
              <a:t> </a:t>
            </a:r>
            <a:r>
              <a:rPr lang="en-US" dirty="0" err="1">
                <a:latin typeface="GHEA Grapalat" pitchFamily="50" charset="0"/>
              </a:rPr>
              <a:t>կայուն</a:t>
            </a:r>
            <a:r>
              <a:rPr lang="en-US" dirty="0">
                <a:latin typeface="GHEA Grapalat" pitchFamily="50" charset="0"/>
              </a:rPr>
              <a:t> </a:t>
            </a:r>
            <a:r>
              <a:rPr lang="en-US" dirty="0" err="1">
                <a:latin typeface="GHEA Grapalat" pitchFamily="50" charset="0"/>
              </a:rPr>
              <a:t>աճի</a:t>
            </a:r>
            <a:r>
              <a:rPr lang="en-US" dirty="0">
                <a:latin typeface="GHEA Grapalat" pitchFamily="50" charset="0"/>
              </a:rPr>
              <a:t> </a:t>
            </a:r>
            <a:r>
              <a:rPr lang="en-US" dirty="0" err="1">
                <a:latin typeface="GHEA Grapalat" pitchFamily="50" charset="0"/>
              </a:rPr>
              <a:t>ապահովում</a:t>
            </a:r>
            <a:r>
              <a:rPr lang="fr-FR" dirty="0">
                <a:latin typeface="GHEA Grapalat" pitchFamily="50" charset="0"/>
              </a:rPr>
              <a:t>` </a:t>
            </a:r>
            <a:r>
              <a:rPr lang="fr-FR" i="1" dirty="0" smtClean="0">
                <a:latin typeface="GHEA Grapalat" pitchFamily="50" charset="0"/>
              </a:rPr>
              <a:t>«</a:t>
            </a:r>
            <a:r>
              <a:rPr lang="en-US" i="1" dirty="0" err="1" smtClean="0">
                <a:latin typeface="GHEA Grapalat" pitchFamily="50" charset="0"/>
              </a:rPr>
              <a:t>հարկման</a:t>
            </a:r>
            <a:r>
              <a:rPr lang="en-US" i="1" dirty="0" smtClean="0">
                <a:latin typeface="GHEA Grapalat" pitchFamily="50" charset="0"/>
              </a:rPr>
              <a:t> </a:t>
            </a:r>
            <a:r>
              <a:rPr lang="en-US" i="1" dirty="0" err="1">
                <a:latin typeface="GHEA Grapalat" pitchFamily="50" charset="0"/>
              </a:rPr>
              <a:t>արդարացիություն</a:t>
            </a:r>
            <a:r>
              <a:rPr lang="en-US" i="1" dirty="0">
                <a:latin typeface="GHEA Grapalat" pitchFamily="50" charset="0"/>
              </a:rPr>
              <a:t> և</a:t>
            </a:r>
            <a:r>
              <a:rPr lang="fr-FR" i="1" dirty="0">
                <a:latin typeface="GHEA Grapalat" pitchFamily="50" charset="0"/>
              </a:rPr>
              <a:t> </a:t>
            </a:r>
            <a:r>
              <a:rPr lang="en-US" i="1" dirty="0" err="1" smtClean="0">
                <a:latin typeface="GHEA Grapalat" pitchFamily="50" charset="0"/>
              </a:rPr>
              <a:t>հավասարություն</a:t>
            </a:r>
            <a:r>
              <a:rPr lang="fr-FR" i="1" dirty="0" smtClean="0">
                <a:latin typeface="GHEA Grapalat" pitchFamily="50" charset="0"/>
              </a:rPr>
              <a:t>»</a:t>
            </a:r>
            <a:r>
              <a:rPr lang="fr-FR" dirty="0" smtClean="0">
                <a:latin typeface="GHEA Grapalat" pitchFamily="50" charset="0"/>
              </a:rPr>
              <a:t> </a:t>
            </a:r>
            <a:r>
              <a:rPr lang="en-US" dirty="0" err="1">
                <a:latin typeface="GHEA Grapalat" pitchFamily="50" charset="0"/>
              </a:rPr>
              <a:t>սկզբունքի</a:t>
            </a:r>
            <a:r>
              <a:rPr lang="en-US" dirty="0">
                <a:latin typeface="GHEA Grapalat" pitchFamily="50" charset="0"/>
              </a:rPr>
              <a:t> </a:t>
            </a:r>
            <a:r>
              <a:rPr lang="en-US" dirty="0" err="1">
                <a:latin typeface="GHEA Grapalat" pitchFamily="50" charset="0"/>
              </a:rPr>
              <a:t>կիրառման</a:t>
            </a:r>
            <a:r>
              <a:rPr lang="en-US" dirty="0">
                <a:latin typeface="GHEA Grapalat" pitchFamily="50" charset="0"/>
              </a:rPr>
              <a:t> </a:t>
            </a:r>
            <a:r>
              <a:rPr lang="en-US" dirty="0" err="1">
                <a:latin typeface="GHEA Grapalat" pitchFamily="50" charset="0"/>
              </a:rPr>
              <a:t>ու</a:t>
            </a:r>
            <a:r>
              <a:rPr lang="en-US" dirty="0">
                <a:latin typeface="GHEA Grapalat" pitchFamily="50" charset="0"/>
              </a:rPr>
              <a:t> </a:t>
            </a:r>
            <a:r>
              <a:rPr lang="en-US" dirty="0" err="1">
                <a:latin typeface="GHEA Grapalat" pitchFamily="50" charset="0"/>
              </a:rPr>
              <a:t>հարկ</a:t>
            </a:r>
            <a:r>
              <a:rPr lang="en-US" dirty="0">
                <a:latin typeface="GHEA Grapalat" pitchFamily="50" charset="0"/>
              </a:rPr>
              <a:t> վճարողների </a:t>
            </a:r>
            <a:r>
              <a:rPr lang="en-US" dirty="0" err="1">
                <a:latin typeface="GHEA Grapalat" pitchFamily="50" charset="0"/>
              </a:rPr>
              <a:t>շրջանում</a:t>
            </a:r>
            <a:r>
              <a:rPr lang="en-US" dirty="0">
                <a:latin typeface="GHEA Grapalat" pitchFamily="50" charset="0"/>
              </a:rPr>
              <a:t> </a:t>
            </a:r>
            <a:r>
              <a:rPr lang="en-US" dirty="0" err="1">
                <a:latin typeface="GHEA Grapalat" pitchFamily="50" charset="0"/>
              </a:rPr>
              <a:t>հարկերի</a:t>
            </a:r>
            <a:r>
              <a:rPr lang="en-US" dirty="0">
                <a:latin typeface="GHEA Grapalat" pitchFamily="50" charset="0"/>
              </a:rPr>
              <a:t> </a:t>
            </a:r>
            <a:r>
              <a:rPr lang="en-US" dirty="0" err="1" smtClean="0">
                <a:latin typeface="GHEA Grapalat" pitchFamily="50" charset="0"/>
              </a:rPr>
              <a:t>ինքնուրույն</a:t>
            </a:r>
            <a:r>
              <a:rPr lang="en-US" dirty="0" smtClean="0">
                <a:latin typeface="GHEA Grapalat" pitchFamily="50" charset="0"/>
              </a:rPr>
              <a:t> </a:t>
            </a:r>
            <a:r>
              <a:rPr lang="en-US" dirty="0" err="1" smtClean="0">
                <a:latin typeface="GHEA Grapalat" pitchFamily="50" charset="0"/>
              </a:rPr>
              <a:t>ճիշտ</a:t>
            </a:r>
            <a:r>
              <a:rPr lang="en-US" dirty="0" smtClean="0">
                <a:latin typeface="GHEA Grapalat" pitchFamily="50" charset="0"/>
              </a:rPr>
              <a:t> </a:t>
            </a:r>
            <a:r>
              <a:rPr lang="en-US" dirty="0" err="1">
                <a:latin typeface="GHEA Grapalat" pitchFamily="50" charset="0"/>
              </a:rPr>
              <a:t>հաշվարկման</a:t>
            </a:r>
            <a:r>
              <a:rPr lang="en-US" dirty="0">
                <a:latin typeface="GHEA Grapalat" pitchFamily="50" charset="0"/>
              </a:rPr>
              <a:t> և </a:t>
            </a:r>
            <a:r>
              <a:rPr lang="en-US" dirty="0" err="1">
                <a:latin typeface="GHEA Grapalat" pitchFamily="50" charset="0"/>
              </a:rPr>
              <a:t>վճարման</a:t>
            </a:r>
            <a:r>
              <a:rPr lang="en-US" dirty="0">
                <a:latin typeface="GHEA Grapalat" pitchFamily="50" charset="0"/>
              </a:rPr>
              <a:t> </a:t>
            </a:r>
            <a:r>
              <a:rPr lang="en-US" dirty="0" err="1">
                <a:latin typeface="GHEA Grapalat" pitchFamily="50" charset="0"/>
              </a:rPr>
              <a:t>մշակույթի</a:t>
            </a:r>
            <a:r>
              <a:rPr lang="en-US" dirty="0">
                <a:latin typeface="GHEA Grapalat" pitchFamily="50" charset="0"/>
              </a:rPr>
              <a:t> </a:t>
            </a:r>
            <a:r>
              <a:rPr lang="en-US" dirty="0" err="1">
                <a:latin typeface="GHEA Grapalat" pitchFamily="50" charset="0"/>
              </a:rPr>
              <a:t>ամրապնդման</a:t>
            </a:r>
            <a:r>
              <a:rPr lang="en-US" dirty="0">
                <a:latin typeface="GHEA Grapalat" pitchFamily="50" charset="0"/>
              </a:rPr>
              <a:t> </a:t>
            </a:r>
            <a:r>
              <a:rPr lang="en-US" dirty="0" err="1">
                <a:latin typeface="GHEA Grapalat" pitchFamily="50" charset="0"/>
              </a:rPr>
              <a:t>միջոցով</a:t>
            </a:r>
            <a:r>
              <a:rPr lang="fr-FR" dirty="0" smtClean="0">
                <a:latin typeface="GHEA Grapalat" pitchFamily="50" charset="0"/>
              </a:rPr>
              <a:t>:</a:t>
            </a:r>
            <a:endParaRPr lang="en-US" dirty="0">
              <a:latin typeface="GHEA Grapala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839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692696"/>
            <a:ext cx="8147050" cy="5760640"/>
          </a:xfrm>
        </p:spPr>
        <p:txBody>
          <a:bodyPr>
            <a:normAutofit/>
          </a:bodyPr>
          <a:lstStyle/>
          <a:p>
            <a:pPr marL="109537" indent="0" algn="ctr">
              <a:buNone/>
            </a:pPr>
            <a:r>
              <a:rPr lang="en-US" sz="2400" b="1" i="1" dirty="0" err="1" smtClean="0">
                <a:latin typeface="GHEA Grapalat" pitchFamily="50" charset="0"/>
              </a:rPr>
              <a:t>Հայեցակարգի</a:t>
            </a:r>
            <a:r>
              <a:rPr lang="fr-FR" sz="2400" b="1" i="1" dirty="0" smtClean="0">
                <a:latin typeface="GHEA Grapalat" pitchFamily="50" charset="0"/>
              </a:rPr>
              <a:t>  </a:t>
            </a:r>
            <a:r>
              <a:rPr lang="en-US" sz="2400" b="1" i="1" dirty="0" err="1">
                <a:latin typeface="GHEA Grapalat" pitchFamily="50" charset="0"/>
              </a:rPr>
              <a:t>նպատակներն</a:t>
            </a:r>
            <a:r>
              <a:rPr lang="en-US" sz="2400" b="1" i="1" dirty="0">
                <a:latin typeface="GHEA Grapalat" pitchFamily="50" charset="0"/>
              </a:rPr>
              <a:t> </a:t>
            </a:r>
            <a:r>
              <a:rPr lang="en-US" sz="2400" b="1" i="1" dirty="0" err="1">
                <a:latin typeface="GHEA Grapalat" pitchFamily="50" charset="0"/>
              </a:rPr>
              <a:t>են</a:t>
            </a:r>
            <a:r>
              <a:rPr lang="en-US" sz="2400" b="1" i="1" dirty="0" smtClean="0">
                <a:latin typeface="GHEA Grapalat" pitchFamily="50" charset="0"/>
              </a:rPr>
              <a:t>՝</a:t>
            </a:r>
            <a:endParaRPr lang="ru-RU" sz="2400" b="1" i="1" dirty="0" smtClean="0">
              <a:latin typeface="GHEA Grapalat" pitchFamily="50" charset="0"/>
            </a:endParaRPr>
          </a:p>
          <a:p>
            <a:pPr marL="109537" indent="0" algn="ctr">
              <a:buNone/>
            </a:pPr>
            <a:endParaRPr lang="en-US" sz="2400" b="1" i="1" dirty="0" smtClean="0">
              <a:latin typeface="GHEA Grapalat" pitchFamily="50" charset="0"/>
            </a:endParaRPr>
          </a:p>
          <a:p>
            <a:pPr marL="109537" indent="0" algn="just">
              <a:spcAft>
                <a:spcPts val="1200"/>
              </a:spcAft>
              <a:buNone/>
            </a:pPr>
            <a:r>
              <a:rPr lang="en-US" sz="2000" dirty="0" smtClean="0">
                <a:latin typeface="GHEA Grapalat" pitchFamily="50" charset="0"/>
              </a:rPr>
              <a:t>1) </a:t>
            </a:r>
            <a:r>
              <a:rPr lang="en-US" sz="2000" dirty="0" err="1" smtClean="0">
                <a:latin typeface="GHEA Grapalat" pitchFamily="50" charset="0"/>
              </a:rPr>
              <a:t>տնտեսավարող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սուբյեկտների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համար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ապահովել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գործունեության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հավասար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մրցակցային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պայմաններ</a:t>
            </a:r>
            <a:r>
              <a:rPr lang="fr-FR" sz="2000" dirty="0" smtClean="0">
                <a:latin typeface="GHEA Grapalat" pitchFamily="50" charset="0"/>
              </a:rPr>
              <a:t>.</a:t>
            </a:r>
          </a:p>
          <a:p>
            <a:pPr marL="109537" indent="0" algn="just">
              <a:spcAft>
                <a:spcPts val="1200"/>
              </a:spcAft>
              <a:buNone/>
            </a:pPr>
            <a:r>
              <a:rPr lang="fr-FR" sz="2000" dirty="0" smtClean="0">
                <a:latin typeface="GHEA Grapalat" pitchFamily="50" charset="0"/>
              </a:rPr>
              <a:t>2) </a:t>
            </a:r>
            <a:r>
              <a:rPr lang="en-US" sz="2000" dirty="0" err="1">
                <a:latin typeface="GHEA Grapalat" pitchFamily="50" charset="0"/>
              </a:rPr>
              <a:t>բարելավել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երկրի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գործարար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ու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ներդրումային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միջավայրը</a:t>
            </a:r>
            <a:r>
              <a:rPr lang="fr-FR" sz="2000" dirty="0" smtClean="0">
                <a:latin typeface="GHEA Grapalat" pitchFamily="50" charset="0"/>
              </a:rPr>
              <a:t>.</a:t>
            </a:r>
          </a:p>
          <a:p>
            <a:pPr marL="109537" indent="0" algn="just">
              <a:spcAft>
                <a:spcPts val="1200"/>
              </a:spcAft>
              <a:buNone/>
            </a:pPr>
            <a:r>
              <a:rPr lang="fr-FR" sz="2000" dirty="0" smtClean="0">
                <a:latin typeface="GHEA Grapalat" pitchFamily="50" charset="0"/>
              </a:rPr>
              <a:t>3)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կրճատել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տնտեսության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ստվերային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երևույթները</a:t>
            </a:r>
            <a:r>
              <a:rPr lang="en-US" sz="2000" dirty="0">
                <a:latin typeface="GHEA Grapalat" pitchFamily="50" charset="0"/>
              </a:rPr>
              <a:t>՝ </a:t>
            </a:r>
            <a:r>
              <a:rPr lang="en-US" sz="2000" dirty="0" err="1">
                <a:latin typeface="GHEA Grapalat" pitchFamily="50" charset="0"/>
              </a:rPr>
              <a:t>ապահովելով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երկրի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տնտեսական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անվտանգությունը</a:t>
            </a:r>
            <a:r>
              <a:rPr lang="fr-FR" sz="2000" dirty="0" smtClean="0">
                <a:latin typeface="GHEA Grapalat" pitchFamily="50" charset="0"/>
              </a:rPr>
              <a:t>.</a:t>
            </a:r>
          </a:p>
          <a:p>
            <a:pPr marL="109537" indent="0" algn="just">
              <a:spcAft>
                <a:spcPts val="1200"/>
              </a:spcAft>
              <a:buNone/>
            </a:pPr>
            <a:r>
              <a:rPr lang="ru-RU" sz="2000" dirty="0" smtClean="0">
                <a:latin typeface="GHEA Grapalat" pitchFamily="50" charset="0"/>
              </a:rPr>
              <a:t>4</a:t>
            </a:r>
            <a:r>
              <a:rPr lang="ru-RU" sz="2000" dirty="0">
                <a:latin typeface="GHEA Grapalat" pitchFamily="50" charset="0"/>
              </a:rPr>
              <a:t>) ձևավորել հ</a:t>
            </a:r>
            <a:r>
              <a:rPr lang="hy-AM" sz="2000" dirty="0">
                <a:latin typeface="GHEA Grapalat" pitchFamily="50" charset="0"/>
              </a:rPr>
              <a:t>արկային</a:t>
            </a:r>
            <a:r>
              <a:rPr lang="ru-RU" sz="2000" dirty="0">
                <a:latin typeface="GHEA Grapalat" pitchFamily="50" charset="0"/>
              </a:rPr>
              <a:t> մարմին-հարկատու փոխվստահության </a:t>
            </a:r>
            <a:r>
              <a:rPr lang="en-US" sz="2000" dirty="0" err="1" smtClean="0">
                <a:latin typeface="GHEA Grapalat" pitchFamily="50" charset="0"/>
              </a:rPr>
              <a:t>վրա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հիմնված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հարաբերություններ</a:t>
            </a:r>
            <a:r>
              <a:rPr lang="ru-RU" sz="2000" dirty="0" smtClean="0">
                <a:latin typeface="GHEA Grapalat" pitchFamily="50" charset="0"/>
              </a:rPr>
              <a:t>.</a:t>
            </a:r>
            <a:endParaRPr lang="ru-RU" sz="2000" dirty="0">
              <a:latin typeface="GHEA Grapalat" pitchFamily="50" charset="0"/>
            </a:endParaRPr>
          </a:p>
          <a:p>
            <a:pPr marL="109537" indent="0" algn="just">
              <a:spcAft>
                <a:spcPts val="1200"/>
              </a:spcAft>
              <a:buNone/>
            </a:pPr>
            <a:r>
              <a:rPr lang="ru-RU" sz="2000" dirty="0">
                <a:latin typeface="GHEA Grapalat" pitchFamily="50" charset="0"/>
              </a:rPr>
              <a:t>5) բարձրացնել հարկ վճարողներին մատուցվող ծառայությունների որակը. </a:t>
            </a:r>
            <a:endParaRPr lang="en-US" sz="2000" dirty="0">
              <a:latin typeface="GHEA Grapalat" pitchFamily="50" charset="0"/>
            </a:endParaRPr>
          </a:p>
          <a:p>
            <a:pPr marL="109537" indent="0" algn="just">
              <a:spcAft>
                <a:spcPts val="1200"/>
              </a:spcAft>
              <a:buNone/>
            </a:pPr>
            <a:r>
              <a:rPr lang="ru-RU" sz="2000" dirty="0">
                <a:latin typeface="GHEA Grapalat" pitchFamily="50" charset="0"/>
              </a:rPr>
              <a:t>6</a:t>
            </a:r>
            <a:r>
              <a:rPr lang="fr-FR" sz="2000" dirty="0">
                <a:latin typeface="GHEA Grapalat" pitchFamily="50" charset="0"/>
              </a:rPr>
              <a:t>) </a:t>
            </a:r>
            <a:r>
              <a:rPr lang="fr-FR" sz="2000" dirty="0" smtClean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ապահովել</a:t>
            </a:r>
            <a:r>
              <a:rPr lang="fr-FR" sz="2000" dirty="0">
                <a:latin typeface="GHEA Grapalat" pitchFamily="50" charset="0"/>
              </a:rPr>
              <a:t>  </a:t>
            </a:r>
            <a:r>
              <a:rPr lang="en-US" sz="2000" dirty="0" err="1">
                <a:latin typeface="GHEA Grapalat" pitchFamily="50" charset="0"/>
              </a:rPr>
              <a:t>հարկային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եկամուտների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կայուն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աճ</a:t>
            </a:r>
            <a:r>
              <a:rPr lang="fr-FR" sz="2000" dirty="0">
                <a:latin typeface="GHEA Grapalat" pitchFamily="50" charset="0"/>
              </a:rPr>
              <a:t>:</a:t>
            </a:r>
            <a:endParaRPr lang="en-US" sz="2000" dirty="0">
              <a:latin typeface="GHEA Grapalat" pitchFamily="50" charset="0"/>
            </a:endParaRPr>
          </a:p>
          <a:p>
            <a:pPr marL="109537" indent="0" algn="just">
              <a:spcAft>
                <a:spcPts val="600"/>
              </a:spcAft>
              <a:buNone/>
            </a:pPr>
            <a:endParaRPr lang="en-US" dirty="0">
              <a:latin typeface="Arial Armenian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5526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750" y="1052736"/>
            <a:ext cx="8147050" cy="5472608"/>
          </a:xfrm>
        </p:spPr>
        <p:txBody>
          <a:bodyPr/>
          <a:lstStyle/>
          <a:p>
            <a:pPr marL="109537" indent="0" algn="ctr">
              <a:buNone/>
            </a:pPr>
            <a:r>
              <a:rPr lang="en-US" b="1" dirty="0" smtClean="0">
                <a:latin typeface="GHEA Grapalat" pitchFamily="50" charset="0"/>
              </a:rPr>
              <a:t>ՀԱՅԵՑԱԿԱՐԳԻ ԿԱՌՈՒՑՎԱԾՔԸ</a:t>
            </a:r>
          </a:p>
          <a:p>
            <a:pPr marL="109537" indent="0" algn="just">
              <a:buNone/>
            </a:pPr>
            <a:r>
              <a:rPr lang="en-US" b="1" dirty="0" smtClean="0">
                <a:latin typeface="GHEA Grapalat" pitchFamily="50" charset="0"/>
              </a:rPr>
              <a:t>	</a:t>
            </a:r>
            <a:r>
              <a:rPr lang="en-US" sz="2000" dirty="0" smtClean="0">
                <a:latin typeface="GHEA Grapalat" pitchFamily="50" charset="0"/>
              </a:rPr>
              <a:t>	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HEA Grapalat" pitchFamily="50" charset="0"/>
              </a:rPr>
              <a:t>      2010-2017թթ. </a:t>
            </a:r>
            <a:r>
              <a:rPr lang="en-US" sz="2000" dirty="0" err="1" smtClean="0">
                <a:latin typeface="GHEA Grapalat" pitchFamily="50" charset="0"/>
              </a:rPr>
              <a:t>իրականացված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բարեփոխումներ</a:t>
            </a:r>
            <a:r>
              <a:rPr lang="en-US" sz="2000" dirty="0" smtClean="0">
                <a:latin typeface="GHEA Grapalat" pitchFamily="50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000" dirty="0" smtClean="0">
              <a:latin typeface="GHEA Grapalat" pitchFamily="50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HEA Grapalat" pitchFamily="50" charset="0"/>
              </a:rPr>
              <a:t>     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Առկա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խնդիրներ</a:t>
            </a:r>
            <a:r>
              <a:rPr lang="en-US" sz="2000" dirty="0" smtClean="0">
                <a:latin typeface="GHEA Grapalat" pitchFamily="50" charset="0"/>
              </a:rPr>
              <a:t>.    </a:t>
            </a:r>
          </a:p>
          <a:p>
            <a:pPr marL="109537" indent="0" algn="just">
              <a:buNone/>
            </a:pPr>
            <a:endParaRPr lang="en-US" sz="2000" dirty="0" smtClean="0">
              <a:latin typeface="GHEA Grapalat" pitchFamily="50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HEA Grapalat" pitchFamily="50" charset="0"/>
              </a:rPr>
              <a:t>       </a:t>
            </a:r>
            <a:r>
              <a:rPr lang="en-US" sz="2000" dirty="0" err="1" smtClean="0">
                <a:latin typeface="GHEA Grapalat" pitchFamily="50" charset="0"/>
              </a:rPr>
              <a:t>Առաջիկա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տարիներին</a:t>
            </a:r>
            <a:r>
              <a:rPr lang="en-US" sz="2000" dirty="0" smtClean="0">
                <a:latin typeface="GHEA Grapalat" pitchFamily="50" charset="0"/>
              </a:rPr>
              <a:t> հ</a:t>
            </a:r>
            <a:r>
              <a:rPr lang="fr-FR" sz="2000" dirty="0" err="1" smtClean="0">
                <a:latin typeface="GHEA Grapalat" pitchFamily="50" charset="0"/>
              </a:rPr>
              <a:t>արկային</a:t>
            </a:r>
            <a:r>
              <a:rPr lang="fr-FR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բարեփոխումների</a:t>
            </a:r>
            <a:r>
              <a:rPr lang="en-US" sz="2000" dirty="0" smtClean="0">
                <a:latin typeface="GHEA Grapalat" pitchFamily="50" charset="0"/>
              </a:rPr>
              <a:t>  </a:t>
            </a:r>
            <a:r>
              <a:rPr lang="fr-FR" sz="2000" dirty="0" err="1" smtClean="0">
                <a:latin typeface="GHEA Grapalat" pitchFamily="50" charset="0"/>
              </a:rPr>
              <a:t>ուղղություններն</a:t>
            </a:r>
            <a:r>
              <a:rPr lang="fr-FR" sz="2000" dirty="0" smtClean="0">
                <a:latin typeface="GHEA Grapalat" pitchFamily="50" charset="0"/>
              </a:rPr>
              <a:t> </a:t>
            </a:r>
            <a:r>
              <a:rPr lang="fr-FR" sz="2000" dirty="0" err="1" smtClean="0">
                <a:latin typeface="GHEA Grapalat" pitchFamily="50" charset="0"/>
              </a:rPr>
              <a:t>ու</a:t>
            </a:r>
            <a:r>
              <a:rPr lang="fr-FR" sz="2000" dirty="0" smtClean="0">
                <a:latin typeface="GHEA Grapalat" pitchFamily="50" charset="0"/>
              </a:rPr>
              <a:t> </a:t>
            </a:r>
            <a:r>
              <a:rPr lang="fr-FR" sz="2000" dirty="0" err="1" smtClean="0">
                <a:latin typeface="GHEA Grapalat" pitchFamily="50" charset="0"/>
              </a:rPr>
              <a:t>նախանշված</a:t>
            </a:r>
            <a:r>
              <a:rPr lang="fr-FR" sz="2000" dirty="0" smtClean="0">
                <a:latin typeface="GHEA Grapalat" pitchFamily="50" charset="0"/>
              </a:rPr>
              <a:t> </a:t>
            </a:r>
            <a:r>
              <a:rPr lang="fr-FR" sz="2000" dirty="0" err="1" smtClean="0">
                <a:latin typeface="GHEA Grapalat" pitchFamily="50" charset="0"/>
              </a:rPr>
              <a:t>նպատակներին</a:t>
            </a:r>
            <a:r>
              <a:rPr lang="fr-FR" sz="2000" dirty="0" smtClean="0">
                <a:latin typeface="GHEA Grapalat" pitchFamily="50" charset="0"/>
              </a:rPr>
              <a:t> </a:t>
            </a:r>
            <a:r>
              <a:rPr lang="fr-FR" sz="2000" dirty="0" err="1" smtClean="0">
                <a:latin typeface="GHEA Grapalat" pitchFamily="50" charset="0"/>
              </a:rPr>
              <a:t>հասնելու</a:t>
            </a:r>
            <a:r>
              <a:rPr lang="fr-FR" sz="2000" dirty="0" smtClean="0">
                <a:latin typeface="GHEA Grapalat" pitchFamily="50" charset="0"/>
              </a:rPr>
              <a:t> </a:t>
            </a:r>
            <a:r>
              <a:rPr lang="fr-FR" sz="2000" dirty="0" err="1" smtClean="0">
                <a:latin typeface="GHEA Grapalat" pitchFamily="50" charset="0"/>
              </a:rPr>
              <a:t>եղանակները</a:t>
            </a:r>
            <a:r>
              <a:rPr lang="fr-FR" sz="2000" dirty="0" smtClean="0">
                <a:latin typeface="GHEA Grapalat" pitchFamily="50" charset="0"/>
              </a:rPr>
              <a:t>.</a:t>
            </a:r>
          </a:p>
          <a:p>
            <a:pPr marL="109537" indent="0" algn="just">
              <a:buNone/>
            </a:pPr>
            <a:endParaRPr lang="fr-FR" sz="2000" dirty="0" smtClean="0">
              <a:latin typeface="GHEA Grapalat" pitchFamily="50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HEA Grapalat" pitchFamily="50" charset="0"/>
              </a:rPr>
              <a:t>       </a:t>
            </a:r>
            <a:r>
              <a:rPr lang="en-US" sz="2000" dirty="0" err="1" smtClean="0">
                <a:latin typeface="GHEA Grapalat" pitchFamily="50" charset="0"/>
              </a:rPr>
              <a:t>Ամփոփում</a:t>
            </a:r>
            <a:r>
              <a:rPr lang="en-US" sz="2000" dirty="0" smtClean="0">
                <a:latin typeface="GHEA Grapalat" pitchFamily="50" charset="0"/>
              </a:rPr>
              <a:t>:</a:t>
            </a:r>
            <a:endParaRPr lang="en-US" sz="2000" dirty="0">
              <a:latin typeface="GHEA Grapala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17438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750" y="692696"/>
            <a:ext cx="8147050" cy="5832648"/>
          </a:xfrm>
        </p:spPr>
        <p:txBody>
          <a:bodyPr/>
          <a:lstStyle/>
          <a:p>
            <a:pPr marL="109537" indent="0" algn="ctr">
              <a:buNone/>
            </a:pPr>
            <a:r>
              <a:rPr lang="en-US" sz="2400" b="1" dirty="0" smtClean="0">
                <a:latin typeface="GHEA Grapalat" pitchFamily="50" charset="0"/>
              </a:rPr>
              <a:t>ԻՐԱԿԱՆԱՑՎԱԾ ԲԱՐԵՓՈԽՈՒՄՆԵՐ </a:t>
            </a:r>
          </a:p>
          <a:p>
            <a:pPr marL="109537" indent="0" algn="ctr">
              <a:buNone/>
            </a:pPr>
            <a:r>
              <a:rPr lang="en-US" sz="2400" b="1" dirty="0" smtClean="0">
                <a:latin typeface="GHEA Grapalat" pitchFamily="50" charset="0"/>
              </a:rPr>
              <a:t>2010-2017ԹԹ</a:t>
            </a:r>
            <a:r>
              <a:rPr lang="en-US" sz="2400" b="1" dirty="0">
                <a:latin typeface="GHEA Grapalat" pitchFamily="50" charset="0"/>
              </a:rPr>
              <a:t>. </a:t>
            </a:r>
            <a:endParaRPr lang="en-US" sz="2400" b="1" dirty="0" smtClean="0">
              <a:latin typeface="GHEA Grapalat" pitchFamily="50" charset="0"/>
            </a:endParaRPr>
          </a:p>
          <a:p>
            <a:pPr marL="109537" indent="0" algn="ctr">
              <a:buNone/>
            </a:pPr>
            <a:endParaRPr lang="en-US" dirty="0">
              <a:latin typeface="GHEA Grapalat" pitchFamily="50" charset="0"/>
            </a:endParaRPr>
          </a:p>
          <a:p>
            <a:pPr marL="109537" indent="0" algn="just">
              <a:buNone/>
            </a:pPr>
            <a:r>
              <a:rPr lang="en-US" sz="2000" dirty="0" err="1">
                <a:latin typeface="GHEA Grapalat" pitchFamily="50" charset="0"/>
              </a:rPr>
              <a:t>Բարեփոխումներն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իրականացվել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են</a:t>
            </a:r>
            <a:r>
              <a:rPr lang="en-US" sz="2000" dirty="0" smtClean="0">
                <a:latin typeface="GHEA Grapalat" pitchFamily="50" charset="0"/>
              </a:rPr>
              <a:t> 4 </a:t>
            </a:r>
            <a:r>
              <a:rPr lang="en-US" sz="2000" dirty="0" err="1">
                <a:latin typeface="GHEA Grapalat" pitchFamily="50" charset="0"/>
              </a:rPr>
              <a:t>հիմնական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ուղղություններով</a:t>
            </a:r>
            <a:r>
              <a:rPr lang="en-US" sz="2000" dirty="0">
                <a:latin typeface="GHEA Grapalat" pitchFamily="50" charset="0"/>
              </a:rPr>
              <a:t>.</a:t>
            </a:r>
          </a:p>
          <a:p>
            <a:pPr marL="109537" indent="0" algn="just">
              <a:buNone/>
            </a:pPr>
            <a:endParaRPr lang="en-US" sz="2000" dirty="0">
              <a:latin typeface="GHEA Grapalat" pitchFamily="50" charset="0"/>
            </a:endParaRPr>
          </a:p>
          <a:p>
            <a:pPr algn="just"/>
            <a:r>
              <a:rPr lang="fr-FR" sz="2000" dirty="0">
                <a:latin typeface="GHEA Grapalat" pitchFamily="50" charset="0"/>
              </a:rPr>
              <a:t>o</a:t>
            </a:r>
            <a:r>
              <a:rPr lang="en-US" sz="2000" dirty="0" err="1">
                <a:latin typeface="GHEA Grapalat" pitchFamily="50" charset="0"/>
              </a:rPr>
              <a:t>րենսդրական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փոփոխություններ</a:t>
            </a:r>
            <a:r>
              <a:rPr lang="en-US" sz="2000" dirty="0">
                <a:latin typeface="GHEA Grapalat" pitchFamily="50" charset="0"/>
              </a:rPr>
              <a:t>.</a:t>
            </a:r>
          </a:p>
          <a:p>
            <a:pPr marL="109537" indent="0" algn="just">
              <a:buNone/>
            </a:pPr>
            <a:endParaRPr lang="en-US" sz="2000" dirty="0">
              <a:latin typeface="GHEA Grapalat" pitchFamily="50" charset="0"/>
            </a:endParaRPr>
          </a:p>
          <a:p>
            <a:pPr algn="just"/>
            <a:r>
              <a:rPr lang="fr-FR" sz="2000" dirty="0">
                <a:latin typeface="GHEA Grapalat" pitchFamily="50" charset="0"/>
              </a:rPr>
              <a:t>h</a:t>
            </a:r>
            <a:r>
              <a:rPr lang="hy-AM" sz="2000" dirty="0">
                <a:latin typeface="GHEA Grapalat" pitchFamily="50" charset="0"/>
              </a:rPr>
              <a:t>արկ վճարողների սպասարկման մակարդակի բարձրացում</a:t>
            </a:r>
            <a:r>
              <a:rPr lang="en-US" sz="2000" dirty="0">
                <a:latin typeface="GHEA Grapalat" pitchFamily="50" charset="0"/>
              </a:rPr>
              <a:t>, </a:t>
            </a:r>
            <a:r>
              <a:rPr lang="en-US" sz="2000" dirty="0" err="1">
                <a:latin typeface="GHEA Grapalat" pitchFamily="50" charset="0"/>
              </a:rPr>
              <a:t>այդ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թվում</a:t>
            </a:r>
            <a:r>
              <a:rPr lang="en-US" sz="2000" dirty="0">
                <a:latin typeface="GHEA Grapalat" pitchFamily="50" charset="0"/>
              </a:rPr>
              <a:t>` </a:t>
            </a:r>
            <a:r>
              <a:rPr lang="en-US" sz="2000" dirty="0" err="1">
                <a:latin typeface="GHEA Grapalat" pitchFamily="50" charset="0"/>
              </a:rPr>
              <a:t>էլեկտրոնային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կառավարման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համակարգի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ներդրում</a:t>
            </a:r>
            <a:r>
              <a:rPr lang="en-US" sz="2000" dirty="0">
                <a:latin typeface="GHEA Grapalat" pitchFamily="50" charset="0"/>
              </a:rPr>
              <a:t>.</a:t>
            </a:r>
          </a:p>
          <a:p>
            <a:pPr marL="109537" indent="0" algn="just">
              <a:buNone/>
            </a:pPr>
            <a:endParaRPr lang="en-US" sz="2000" dirty="0">
              <a:latin typeface="GHEA Grapalat" pitchFamily="50" charset="0"/>
            </a:endParaRPr>
          </a:p>
          <a:p>
            <a:pPr algn="just"/>
            <a:r>
              <a:rPr lang="fr-FR" sz="2000" dirty="0" err="1">
                <a:latin typeface="GHEA Grapalat" pitchFamily="50" charset="0"/>
              </a:rPr>
              <a:t>հարկ</a:t>
            </a:r>
            <a:r>
              <a:rPr lang="fr-FR" sz="2000" dirty="0">
                <a:latin typeface="GHEA Grapalat" pitchFamily="50" charset="0"/>
              </a:rPr>
              <a:t> վճարողների </a:t>
            </a:r>
            <a:r>
              <a:rPr lang="hy-AM" sz="2000" dirty="0">
                <a:latin typeface="GHEA Grapalat" pitchFamily="50" charset="0"/>
              </a:rPr>
              <a:t>իրազեկվածության </a:t>
            </a:r>
            <a:r>
              <a:rPr lang="en-US" sz="2000" dirty="0" err="1">
                <a:latin typeface="GHEA Grapalat" pitchFamily="50" charset="0"/>
              </a:rPr>
              <a:t>մակարդակի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hy-AM" sz="2000" dirty="0">
                <a:latin typeface="GHEA Grapalat" pitchFamily="50" charset="0"/>
              </a:rPr>
              <a:t>բարձրաց</a:t>
            </a:r>
            <a:r>
              <a:rPr lang="en-US" sz="2000" dirty="0" err="1">
                <a:latin typeface="GHEA Grapalat" pitchFamily="50" charset="0"/>
              </a:rPr>
              <a:t>ում</a:t>
            </a:r>
            <a:r>
              <a:rPr lang="en-US" sz="2000" dirty="0">
                <a:latin typeface="GHEA Grapalat" pitchFamily="50" charset="0"/>
              </a:rPr>
              <a:t>.</a:t>
            </a:r>
          </a:p>
          <a:p>
            <a:pPr marL="109537" indent="0" algn="just">
              <a:buNone/>
            </a:pPr>
            <a:endParaRPr lang="en-US" sz="2000" dirty="0">
              <a:latin typeface="GHEA Grapalat" pitchFamily="50" charset="0"/>
            </a:endParaRPr>
          </a:p>
          <a:p>
            <a:pPr algn="just"/>
            <a:r>
              <a:rPr lang="fr-FR" sz="2000" dirty="0" err="1">
                <a:latin typeface="GHEA Grapalat" pitchFamily="50" charset="0"/>
              </a:rPr>
              <a:t>հարկային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վարչարարության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բարելավում</a:t>
            </a:r>
            <a:r>
              <a:rPr lang="fr-FR" sz="2000" dirty="0">
                <a:latin typeface="GHEA Grapalat" pitchFamily="50" charset="0"/>
              </a:rPr>
              <a:t>:</a:t>
            </a:r>
            <a:endParaRPr lang="en-US" sz="2000" dirty="0">
              <a:latin typeface="GHEA Grapalat" pitchFamily="50" charset="0"/>
            </a:endParaRPr>
          </a:p>
          <a:p>
            <a:pPr marL="109537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281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750" y="692696"/>
            <a:ext cx="8147050" cy="5832648"/>
          </a:xfrm>
        </p:spPr>
        <p:txBody>
          <a:bodyPr/>
          <a:lstStyle/>
          <a:p>
            <a:pPr marL="109537" indent="0" algn="ctr">
              <a:buNone/>
            </a:pPr>
            <a:endParaRPr lang="en-US" dirty="0"/>
          </a:p>
          <a:p>
            <a:pPr marL="109537" indent="0" algn="ctr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9391" y="476672"/>
            <a:ext cx="8496944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latin typeface="GHEA Grapalat" pitchFamily="50" charset="0"/>
              </a:rPr>
              <a:t>ՕՐԵՆՍԴՐԱԿԱՆ ԲԱՐԵՓՈԽՈՒՄՆԵՐ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GHEA Grapalat" pitchFamily="50" charset="0"/>
              </a:rPr>
              <a:t>փոքր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շրջանառություն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ունեցող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սուբյեկտների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համար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արտոնագրային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վճարներով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հարկման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համակարգի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ներդրում</a:t>
            </a:r>
            <a:r>
              <a:rPr lang="fr-FR" sz="2000" dirty="0" smtClean="0">
                <a:latin typeface="GHEA Grapalat" pitchFamily="50" charset="0"/>
              </a:rPr>
              <a:t>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GHEA Grapalat" pitchFamily="50" charset="0"/>
              </a:rPr>
              <a:t>նոր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ստեղծված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հարկ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վճարողներին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եռամսյա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ժամկետով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արտոնությունների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տրամադրում</a:t>
            </a:r>
            <a:r>
              <a:rPr lang="fr-FR" sz="2000" dirty="0" smtClean="0">
                <a:latin typeface="GHEA Grapalat" pitchFamily="50" charset="0"/>
              </a:rPr>
              <a:t>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GHEA Grapalat" pitchFamily="50" charset="0"/>
              </a:rPr>
              <a:t>փոքր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ու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միջին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ձեռնարկատիրության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համար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հաշվետվությունների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ներկայացման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պարբերականության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կրճատում</a:t>
            </a:r>
            <a:r>
              <a:rPr lang="fr-FR" sz="2000" dirty="0" smtClean="0">
                <a:latin typeface="GHEA Grapalat" pitchFamily="50" charset="0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 err="1">
                <a:latin typeface="GHEA Grapalat" pitchFamily="50" charset="0"/>
              </a:rPr>
              <a:t>տնտեսության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գերակա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ոլորտների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մասով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արտոնությունների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 smtClean="0">
                <a:latin typeface="GHEA Grapalat" pitchFamily="50" charset="0"/>
              </a:rPr>
              <a:t>սահմանում</a:t>
            </a:r>
            <a:r>
              <a:rPr lang="fr-FR" sz="2000" dirty="0" smtClean="0">
                <a:latin typeface="GHEA Grapalat" pitchFamily="50" charset="0"/>
              </a:rPr>
              <a:t>, </a:t>
            </a:r>
            <a:r>
              <a:rPr lang="fr-FR" sz="2000" dirty="0" err="1">
                <a:latin typeface="GHEA Grapalat" pitchFamily="50" charset="0"/>
              </a:rPr>
              <a:t>այդ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թվում</a:t>
            </a:r>
            <a:r>
              <a:rPr lang="fr-FR" sz="2000" dirty="0">
                <a:latin typeface="GHEA Grapalat" pitchFamily="50" charset="0"/>
              </a:rPr>
              <a:t>` </a:t>
            </a:r>
            <a:r>
              <a:rPr lang="fr-FR" sz="2000" dirty="0" err="1">
                <a:latin typeface="GHEA Grapalat" pitchFamily="50" charset="0"/>
              </a:rPr>
              <a:t>գյուղատնտեսության</a:t>
            </a:r>
            <a:r>
              <a:rPr lang="fr-FR" sz="2000" dirty="0">
                <a:latin typeface="GHEA Grapalat" pitchFamily="50" charset="0"/>
              </a:rPr>
              <a:t>, </a:t>
            </a:r>
            <a:r>
              <a:rPr lang="fr-FR" sz="2000" dirty="0" err="1">
                <a:latin typeface="GHEA Grapalat" pitchFamily="50" charset="0"/>
              </a:rPr>
              <a:t>զբոսաշրջության</a:t>
            </a:r>
            <a:r>
              <a:rPr lang="fr-FR" sz="2000" dirty="0">
                <a:latin typeface="GHEA Grapalat" pitchFamily="50" charset="0"/>
              </a:rPr>
              <a:t>, </a:t>
            </a:r>
            <a:r>
              <a:rPr lang="fr-FR" sz="2000" dirty="0" err="1">
                <a:latin typeface="GHEA Grapalat" pitchFamily="50" charset="0"/>
              </a:rPr>
              <a:t>բնակարանային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շինարարության</a:t>
            </a:r>
            <a:r>
              <a:rPr lang="fr-FR" sz="2000" dirty="0">
                <a:latin typeface="GHEA Grapalat" pitchFamily="50" charset="0"/>
              </a:rPr>
              <a:t>, </a:t>
            </a:r>
            <a:r>
              <a:rPr lang="fr-FR" sz="2000" dirty="0" err="1">
                <a:latin typeface="GHEA Grapalat" pitchFamily="50" charset="0"/>
              </a:rPr>
              <a:t>գյուղատնտեսական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հումքի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վերամշակման</a:t>
            </a:r>
            <a:r>
              <a:rPr lang="fr-FR" sz="2000" dirty="0">
                <a:latin typeface="GHEA Grapalat" pitchFamily="50" charset="0"/>
              </a:rPr>
              <a:t> և </a:t>
            </a:r>
            <a:r>
              <a:rPr lang="fr-FR" sz="2000" dirty="0" err="1">
                <a:latin typeface="GHEA Grapalat" pitchFamily="50" charset="0"/>
              </a:rPr>
              <a:t>մի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շարք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այլ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ոլորտների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 smtClean="0">
                <a:latin typeface="GHEA Grapalat" pitchFamily="50" charset="0"/>
              </a:rPr>
              <a:t>մասով</a:t>
            </a:r>
            <a:r>
              <a:rPr lang="fr-FR" sz="2000" dirty="0">
                <a:latin typeface="GHEA Grapalat" pitchFamily="50" charset="0"/>
              </a:rPr>
              <a:t>.</a:t>
            </a:r>
            <a:r>
              <a:rPr lang="fr-FR" sz="2000" dirty="0" smtClean="0">
                <a:latin typeface="GHEA Grapalat" pitchFamily="50" charset="0"/>
              </a:rPr>
              <a:t>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 err="1">
                <a:latin typeface="GHEA Grapalat" pitchFamily="50" charset="0"/>
              </a:rPr>
              <a:t>ներդրումների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ներգրավման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նպատակով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ընկերության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կանոնադրական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կապիտալում</a:t>
            </a:r>
            <a:r>
              <a:rPr lang="fr-FR" sz="2000" dirty="0">
                <a:latin typeface="GHEA Grapalat" pitchFamily="50" charset="0"/>
              </a:rPr>
              <a:t> 100,0 </a:t>
            </a:r>
            <a:r>
              <a:rPr lang="fr-FR" sz="2000" dirty="0" err="1">
                <a:latin typeface="GHEA Grapalat" pitchFamily="50" charset="0"/>
              </a:rPr>
              <a:t>մլն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դրամ</a:t>
            </a:r>
            <a:r>
              <a:rPr lang="en-US" sz="2000" dirty="0" smtClean="0">
                <a:latin typeface="GHEA Grapalat" pitchFamily="50" charset="0"/>
              </a:rPr>
              <a:t> </a:t>
            </a:r>
            <a:r>
              <a:rPr lang="en-US" sz="2000" dirty="0">
                <a:latin typeface="GHEA Grapalat" pitchFamily="50" charset="0"/>
              </a:rPr>
              <a:t>և </a:t>
            </a:r>
            <a:r>
              <a:rPr lang="en-US" sz="2000" dirty="0" err="1">
                <a:latin typeface="GHEA Grapalat" pitchFamily="50" charset="0"/>
              </a:rPr>
              <a:t>ավելի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ներդրում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կատարելու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դեպքում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շահութահարկի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գծով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ժամկետային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>
                <a:latin typeface="GHEA Grapalat" pitchFamily="50" charset="0"/>
              </a:rPr>
              <a:t>արտոնությունների</a:t>
            </a:r>
            <a:r>
              <a:rPr lang="fr-FR" sz="2000" dirty="0">
                <a:latin typeface="GHEA Grapalat" pitchFamily="50" charset="0"/>
              </a:rPr>
              <a:t> </a:t>
            </a:r>
            <a:r>
              <a:rPr lang="fr-FR" sz="2000" dirty="0" err="1" smtClean="0">
                <a:latin typeface="GHEA Grapalat" pitchFamily="50" charset="0"/>
              </a:rPr>
              <a:t>սահմանում</a:t>
            </a:r>
            <a:r>
              <a:rPr lang="fr-FR" sz="2000" dirty="0" smtClean="0">
                <a:latin typeface="GHEA Grapalat" pitchFamily="50" charset="0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GHEA Grapalat" pitchFamily="50" charset="0"/>
              </a:rPr>
              <a:t>հիպոթեքային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վարկի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շրջանակում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վարձու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աշխատողի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կողմից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վճարված</a:t>
            </a:r>
            <a:r>
              <a:rPr lang="fr-FR" sz="2000" dirty="0">
                <a:latin typeface="GHEA Grapalat" pitchFamily="50" charset="0"/>
              </a:rPr>
              <a:t>  </a:t>
            </a:r>
            <a:r>
              <a:rPr lang="en-US" sz="2000" dirty="0" err="1">
                <a:latin typeface="GHEA Grapalat" pitchFamily="50" charset="0"/>
              </a:rPr>
              <a:t>եկամտային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հարկի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վերադարձի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>
                <a:latin typeface="GHEA Grapalat" pitchFamily="50" charset="0"/>
              </a:rPr>
              <a:t>ծրագրի</a:t>
            </a:r>
            <a:r>
              <a:rPr lang="en-US" sz="2000" dirty="0">
                <a:latin typeface="GHEA Grapalat" pitchFamily="50" charset="0"/>
              </a:rPr>
              <a:t> </a:t>
            </a:r>
            <a:r>
              <a:rPr lang="en-US" sz="2000" dirty="0" err="1" smtClean="0">
                <a:latin typeface="GHEA Grapalat" pitchFamily="50" charset="0"/>
              </a:rPr>
              <a:t>ներդրում</a:t>
            </a:r>
            <a:r>
              <a:rPr lang="fr-FR" sz="2000" dirty="0" smtClean="0">
                <a:latin typeface="GHEA Grapalat" pitchFamily="50" charset="0"/>
              </a:rPr>
              <a:t>:</a:t>
            </a:r>
          </a:p>
          <a:p>
            <a:pPr algn="just">
              <a:spcAft>
                <a:spcPts val="600"/>
              </a:spcAft>
            </a:pPr>
            <a:endParaRPr lang="en-US" sz="2000" dirty="0">
              <a:latin typeface="Arial Armenian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0641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750" y="733941"/>
            <a:ext cx="81438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LatArm" pitchFamily="34" charset="0"/>
              </a:rPr>
              <a:t> </a:t>
            </a:r>
            <a:endParaRPr lang="en-US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 LatArm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750" y="620689"/>
            <a:ext cx="8147050" cy="5904656"/>
          </a:xfrm>
        </p:spPr>
        <p:txBody>
          <a:bodyPr/>
          <a:lstStyle/>
          <a:p>
            <a:pPr marL="109537" indent="0" algn="ctr">
              <a:buNone/>
            </a:pPr>
            <a:r>
              <a:rPr lang="en-US" sz="2400" b="1" dirty="0" smtClean="0">
                <a:latin typeface="GHEA Grapalat" pitchFamily="50" charset="0"/>
              </a:rPr>
              <a:t>ՀԱՐԿ ՎՃԱՐՈՂՆԵՐԻ ՍՊԱՍԱՐԿՄԱՆ ՍՐԱՀ</a:t>
            </a:r>
          </a:p>
          <a:p>
            <a:pPr marL="109537" indent="0" algn="ctr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103273"/>
            <a:ext cx="7563480" cy="499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68853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750" y="549275"/>
            <a:ext cx="81438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LatArm" pitchFamily="34" charset="0"/>
              </a:rPr>
              <a:t> </a:t>
            </a:r>
            <a:endParaRPr lang="en-US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 LatArm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750" y="549275"/>
            <a:ext cx="8147050" cy="5791403"/>
          </a:xfrm>
        </p:spPr>
        <p:txBody>
          <a:bodyPr/>
          <a:lstStyle/>
          <a:p>
            <a:pPr marL="109537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HEA Grapalat" pitchFamily="50" charset="0"/>
              </a:rPr>
              <a:t>ԷԼԵԿՏՐՈՆԱՅԻՆ ԿԱՌԱՎԱՐՄԱՆ ՀԱՄԱԿԱՐԳԻ ՆԵՐԴՐՈՒՄ </a:t>
            </a:r>
            <a:endParaRPr lang="en-US" sz="2000" b="1" dirty="0" smtClean="0">
              <a:latin typeface="GHEA Grapalat" pitchFamily="50" charset="0"/>
            </a:endParaRPr>
          </a:p>
          <a:p>
            <a:pPr marL="109537" indent="0" algn="ctr">
              <a:buNone/>
            </a:pPr>
            <a:endParaRPr lang="en-US" dirty="0"/>
          </a:p>
        </p:txBody>
      </p:sp>
      <p:pic>
        <p:nvPicPr>
          <p:cNvPr id="4" name="Picture 6" descr="MPj04224580000[1]"/>
          <p:cNvPicPr>
            <a:picLocks noChangeAspect="1" noChangeArrowheads="1"/>
          </p:cNvPicPr>
          <p:nvPr/>
        </p:nvPicPr>
        <p:blipFill>
          <a:blip r:embed="rId2"/>
          <a:srcRect l="10460" r="13947"/>
          <a:stretch>
            <a:fillRect/>
          </a:stretch>
        </p:blipFill>
        <p:spPr bwMode="auto">
          <a:xfrm>
            <a:off x="838200" y="1481712"/>
            <a:ext cx="278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j03167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6488" y="1959177"/>
            <a:ext cx="3581400" cy="23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275855" y="2299696"/>
            <a:ext cx="1857375" cy="1676400"/>
          </a:xfrm>
          <a:prstGeom prst="rightArrow">
            <a:avLst>
              <a:gd name="adj1" fmla="val 50000"/>
              <a:gd name="adj2" fmla="val 2727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 LatArm" pitchFamily="34" charset="0"/>
              </a:rPr>
              <a:t> </a:t>
            </a:r>
            <a:r>
              <a:rPr lang="ru-RU" sz="1600" dirty="0">
                <a:latin typeface="Arial LatArm" pitchFamily="34" charset="0"/>
              </a:rPr>
              <a:t>   </a:t>
            </a:r>
            <a:r>
              <a:rPr lang="en-US" sz="1800" dirty="0" err="1" smtClean="0">
                <a:solidFill>
                  <a:srgbClr val="C00000"/>
                </a:solidFill>
                <a:latin typeface="Arial LatArm" pitchFamily="34" charset="0"/>
              </a:rPr>
              <a:t>ավտոմատացում</a:t>
            </a:r>
            <a:endParaRPr lang="en-US" sz="1800" dirty="0">
              <a:solidFill>
                <a:srgbClr val="C00000"/>
              </a:solidFill>
              <a:latin typeface="Arial LatArm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748" y="4941168"/>
            <a:ext cx="8143875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950" dirty="0" smtClean="0">
                <a:latin typeface="GHEA Grapalat" pitchFamily="50" charset="0"/>
              </a:rPr>
              <a:t>2018 </a:t>
            </a:r>
            <a:r>
              <a:rPr lang="fr-FR" sz="1950" dirty="0" err="1" smtClean="0">
                <a:latin typeface="GHEA Grapalat" pitchFamily="50" charset="0"/>
              </a:rPr>
              <a:t>թվականի</a:t>
            </a:r>
            <a:r>
              <a:rPr lang="fr-FR" sz="1950" dirty="0" smtClean="0">
                <a:latin typeface="GHEA Grapalat" pitchFamily="50" charset="0"/>
              </a:rPr>
              <a:t> </a:t>
            </a:r>
            <a:r>
              <a:rPr lang="fr-FR" sz="1950" dirty="0" err="1" smtClean="0">
                <a:latin typeface="GHEA Grapalat" pitchFamily="50" charset="0"/>
              </a:rPr>
              <a:t>հունվարի</a:t>
            </a:r>
            <a:r>
              <a:rPr lang="fr-FR" sz="1950" dirty="0" smtClean="0">
                <a:latin typeface="GHEA Grapalat" pitchFamily="50" charset="0"/>
              </a:rPr>
              <a:t> 1-ի </a:t>
            </a:r>
            <a:r>
              <a:rPr lang="fr-FR" sz="1950" dirty="0" err="1" smtClean="0">
                <a:latin typeface="GHEA Grapalat" pitchFamily="50" charset="0"/>
              </a:rPr>
              <a:t>դրությամբ</a:t>
            </a:r>
            <a:r>
              <a:rPr lang="fr-FR" sz="1950" dirty="0" smtClean="0">
                <a:latin typeface="GHEA Grapalat" pitchFamily="50" charset="0"/>
              </a:rPr>
              <a:t> </a:t>
            </a:r>
            <a:r>
              <a:rPr lang="fr-FR" sz="1950" dirty="0" err="1" smtClean="0">
                <a:latin typeface="GHEA Grapalat" pitchFamily="50" charset="0"/>
              </a:rPr>
              <a:t>գործող</a:t>
            </a:r>
            <a:r>
              <a:rPr lang="fr-FR" sz="1950" dirty="0" smtClean="0">
                <a:latin typeface="GHEA Grapalat" pitchFamily="50" charset="0"/>
              </a:rPr>
              <a:t> և </a:t>
            </a:r>
            <a:r>
              <a:rPr lang="fr-FR" sz="1950" dirty="0" err="1" smtClean="0">
                <a:latin typeface="GHEA Grapalat" pitchFamily="50" charset="0"/>
              </a:rPr>
              <a:t>հաշվետվություն</a:t>
            </a:r>
            <a:r>
              <a:rPr lang="fr-FR" sz="1950" dirty="0" smtClean="0">
                <a:latin typeface="GHEA Grapalat" pitchFamily="50" charset="0"/>
              </a:rPr>
              <a:t> </a:t>
            </a:r>
            <a:r>
              <a:rPr lang="fr-FR" sz="1950" dirty="0" err="1" smtClean="0">
                <a:latin typeface="GHEA Grapalat" pitchFamily="50" charset="0"/>
              </a:rPr>
              <a:t>ներկայացնող</a:t>
            </a:r>
            <a:r>
              <a:rPr lang="fr-FR" sz="1950" dirty="0" smtClean="0">
                <a:latin typeface="GHEA Grapalat" pitchFamily="50" charset="0"/>
              </a:rPr>
              <a:t> </a:t>
            </a:r>
            <a:r>
              <a:rPr lang="hy-AM" sz="1950" dirty="0" smtClean="0">
                <a:latin typeface="GHEA Grapalat" pitchFamily="50" charset="0"/>
              </a:rPr>
              <a:t>հարկ վճարողների</a:t>
            </a:r>
            <a:r>
              <a:rPr lang="fr-FR" sz="1950" dirty="0" smtClean="0">
                <a:latin typeface="GHEA Grapalat" pitchFamily="50" charset="0"/>
              </a:rPr>
              <a:t> </a:t>
            </a:r>
            <a:r>
              <a:rPr lang="fr-FR" sz="1950" dirty="0" err="1" smtClean="0">
                <a:latin typeface="GHEA Grapalat" pitchFamily="50" charset="0"/>
              </a:rPr>
              <a:t>մոտ</a:t>
            </a:r>
            <a:r>
              <a:rPr lang="fr-FR" sz="1950" dirty="0" smtClean="0">
                <a:latin typeface="GHEA Grapalat" pitchFamily="50" charset="0"/>
              </a:rPr>
              <a:t> 50 </a:t>
            </a:r>
            <a:r>
              <a:rPr lang="fr-FR" sz="1950" dirty="0" err="1" smtClean="0">
                <a:latin typeface="GHEA Grapalat" pitchFamily="50" charset="0"/>
              </a:rPr>
              <a:t>տոկոսը</a:t>
            </a:r>
            <a:r>
              <a:rPr lang="fr-FR" sz="1950" dirty="0" smtClean="0">
                <a:latin typeface="GHEA Grapalat" pitchFamily="50" charset="0"/>
              </a:rPr>
              <a:t> </a:t>
            </a:r>
            <a:r>
              <a:rPr lang="fr-FR" sz="1950" dirty="0" err="1" smtClean="0">
                <a:latin typeface="GHEA Grapalat" pitchFamily="50" charset="0"/>
              </a:rPr>
              <a:t>կամ</a:t>
            </a:r>
            <a:r>
              <a:rPr lang="fr-FR" sz="1950" dirty="0" smtClean="0">
                <a:latin typeface="GHEA Grapalat" pitchFamily="50" charset="0"/>
              </a:rPr>
              <a:t> </a:t>
            </a:r>
            <a:r>
              <a:rPr lang="fr-FR" sz="1950" dirty="0" err="1" smtClean="0">
                <a:latin typeface="GHEA Grapalat" pitchFamily="50" charset="0"/>
              </a:rPr>
              <a:t>շուրջ</a:t>
            </a:r>
            <a:r>
              <a:rPr lang="fr-FR" sz="1950" dirty="0" smtClean="0">
                <a:latin typeface="GHEA Grapalat" pitchFamily="50" charset="0"/>
              </a:rPr>
              <a:t> 2200 </a:t>
            </a:r>
            <a:r>
              <a:rPr lang="fr-FR" sz="1950" dirty="0" err="1" smtClean="0">
                <a:latin typeface="GHEA Grapalat" pitchFamily="50" charset="0"/>
              </a:rPr>
              <a:t>հարկ</a:t>
            </a:r>
            <a:r>
              <a:rPr lang="fr-FR" sz="1950" dirty="0" smtClean="0">
                <a:latin typeface="GHEA Grapalat" pitchFamily="50" charset="0"/>
              </a:rPr>
              <a:t> </a:t>
            </a:r>
            <a:r>
              <a:rPr lang="fr-FR" sz="1950" dirty="0" err="1" smtClean="0">
                <a:latin typeface="GHEA Grapalat" pitchFamily="50" charset="0"/>
              </a:rPr>
              <a:t>վճարող</a:t>
            </a:r>
            <a:r>
              <a:rPr lang="fr-FR" sz="1950" dirty="0" smtClean="0">
                <a:latin typeface="GHEA Grapalat" pitchFamily="50" charset="0"/>
              </a:rPr>
              <a:t>  </a:t>
            </a:r>
            <a:r>
              <a:rPr lang="fr-FR" sz="1950" dirty="0" err="1" smtClean="0">
                <a:latin typeface="GHEA Grapalat" pitchFamily="50" charset="0"/>
              </a:rPr>
              <a:t>հաշվետվությունները</a:t>
            </a:r>
            <a:r>
              <a:rPr lang="fr-FR" sz="1950" dirty="0" smtClean="0">
                <a:latin typeface="GHEA Grapalat" pitchFamily="50" charset="0"/>
              </a:rPr>
              <a:t> </a:t>
            </a:r>
            <a:r>
              <a:rPr lang="fr-FR" sz="1950" dirty="0" err="1" smtClean="0">
                <a:latin typeface="GHEA Grapalat" pitchFamily="50" charset="0"/>
              </a:rPr>
              <a:t>ներկայացնում</a:t>
            </a:r>
            <a:r>
              <a:rPr lang="fr-FR" sz="1950" dirty="0" smtClean="0">
                <a:latin typeface="GHEA Grapalat" pitchFamily="50" charset="0"/>
              </a:rPr>
              <a:t> </a:t>
            </a:r>
            <a:r>
              <a:rPr lang="fr-FR" sz="1950" dirty="0" err="1" smtClean="0">
                <a:latin typeface="GHEA Grapalat" pitchFamily="50" charset="0"/>
              </a:rPr>
              <a:t>են</a:t>
            </a:r>
            <a:r>
              <a:rPr lang="fr-FR" sz="1950" dirty="0" smtClean="0">
                <a:latin typeface="GHEA Grapalat" pitchFamily="50" charset="0"/>
              </a:rPr>
              <a:t> </a:t>
            </a:r>
            <a:r>
              <a:rPr lang="hy-AM" sz="1950" dirty="0" smtClean="0">
                <a:latin typeface="GHEA Grapalat" pitchFamily="50" charset="0"/>
              </a:rPr>
              <a:t>էլեկտրոնային եղանակով</a:t>
            </a:r>
            <a:r>
              <a:rPr lang="en-US" sz="1950" dirty="0" smtClean="0">
                <a:latin typeface="GHEA Grapalat" pitchFamily="50" charset="0"/>
              </a:rPr>
              <a:t>, </a:t>
            </a:r>
            <a:r>
              <a:rPr lang="en-US" sz="1950" dirty="0" err="1" smtClean="0">
                <a:latin typeface="GHEA Grapalat" pitchFamily="50" charset="0"/>
              </a:rPr>
              <a:t>որից</a:t>
            </a:r>
            <a:r>
              <a:rPr lang="en-US" sz="1950" dirty="0" smtClean="0">
                <a:latin typeface="GHEA Grapalat" pitchFamily="50" charset="0"/>
              </a:rPr>
              <a:t> </a:t>
            </a:r>
            <a:r>
              <a:rPr lang="hy-AM" sz="1950" dirty="0" smtClean="0">
                <a:latin typeface="GHEA Grapalat" pitchFamily="50" charset="0"/>
              </a:rPr>
              <a:t>68 տոկոսը էլեկտրոնային համակարգին</a:t>
            </a:r>
            <a:r>
              <a:rPr lang="en-US" sz="1950" dirty="0" smtClean="0">
                <a:latin typeface="GHEA Grapalat" pitchFamily="50" charset="0"/>
              </a:rPr>
              <a:t> </a:t>
            </a:r>
            <a:r>
              <a:rPr lang="hy-AM" sz="1950" dirty="0" smtClean="0">
                <a:latin typeface="GHEA Grapalat" pitchFamily="50" charset="0"/>
              </a:rPr>
              <a:t>միացել</a:t>
            </a:r>
            <a:r>
              <a:rPr lang="en-US" sz="1950" dirty="0" smtClean="0">
                <a:latin typeface="GHEA Grapalat" pitchFamily="50" charset="0"/>
              </a:rPr>
              <a:t> </a:t>
            </a:r>
            <a:r>
              <a:rPr lang="hy-AM" sz="1950" dirty="0">
                <a:latin typeface="GHEA Grapalat" pitchFamily="50" charset="0"/>
              </a:rPr>
              <a:t>են </a:t>
            </a:r>
            <a:r>
              <a:rPr lang="hy-AM" sz="1950" dirty="0" smtClean="0">
                <a:latin typeface="GHEA Grapalat" pitchFamily="50" charset="0"/>
              </a:rPr>
              <a:t>կամավոր հիմունքներով</a:t>
            </a:r>
            <a:r>
              <a:rPr lang="en-US" sz="1950" dirty="0" smtClean="0">
                <a:latin typeface="GHEA Grapalat" pitchFamily="50" charset="0"/>
              </a:rPr>
              <a:t>:</a:t>
            </a:r>
            <a:endParaRPr lang="en-US" sz="1950" dirty="0">
              <a:latin typeface="GHEA Grapala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86353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.3|127.2|2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1">
  <a:themeElements>
    <a:clrScheme name="Slit 8">
      <a:dk1>
        <a:srgbClr val="000000"/>
      </a:dk1>
      <a:lt1>
        <a:srgbClr val="D0DAE2"/>
      </a:lt1>
      <a:dk2>
        <a:srgbClr val="000000"/>
      </a:dk2>
      <a:lt2>
        <a:srgbClr val="E7EDF1"/>
      </a:lt2>
      <a:accent1>
        <a:srgbClr val="33CCCC"/>
      </a:accent1>
      <a:accent2>
        <a:srgbClr val="0099CC"/>
      </a:accent2>
      <a:accent3>
        <a:srgbClr val="E4EAEE"/>
      </a:accent3>
      <a:accent4>
        <a:srgbClr val="000000"/>
      </a:accent4>
      <a:accent5>
        <a:srgbClr val="ADE2E2"/>
      </a:accent5>
      <a:accent6>
        <a:srgbClr val="008AB9"/>
      </a:accent6>
      <a:hlink>
        <a:srgbClr val="3333CC"/>
      </a:hlink>
      <a:folHlink>
        <a:srgbClr val="00808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1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1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Тема1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larity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00000"/>
      </a:accent1>
      <a:accent2>
        <a:srgbClr val="900000"/>
      </a:accent2>
      <a:accent3>
        <a:srgbClr val="900000"/>
      </a:accent3>
      <a:accent4>
        <a:srgbClr val="9000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1888</TotalTime>
  <Words>1000</Words>
  <Application>Microsoft Office PowerPoint</Application>
  <PresentationFormat>On-screen Show (4:3)</PresentationFormat>
  <Paragraphs>213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Тема1</vt:lpstr>
      <vt:lpstr>Трек</vt:lpstr>
      <vt:lpstr>1_Тема1</vt:lpstr>
      <vt:lpstr>1_Трек</vt:lpstr>
      <vt:lpstr>2_Тема1</vt:lpstr>
      <vt:lpstr>3_Тема1</vt:lpstr>
      <vt:lpstr>Clarity</vt:lpstr>
      <vt:lpstr>ԱՐՑԱԽԻ ՀԱՆՐԱՊԵՏՈՒԹՅԱՆ ՖԻՆԱՆՍՆԵՐԻ ՆԱԽԱՐԱՐՈՒԹՅՈՒՆ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ÈºèÜ²ÚÆÜ Ô²ð²´²ÔÆ Ð²Üð²äºîàôÂÚ²Ü  Î²è²ì²ðàôÂÚ²ÜÜ ²èÀÜÂºð Ð²ðÎ²ÚÆÜ äºî²Î²Ü Ì²è²ÚàôÂÚàôÜ</dc:title>
  <dc:creator>User</dc:creator>
  <cp:lastModifiedBy>a.bagdasaryan</cp:lastModifiedBy>
  <cp:revision>362</cp:revision>
  <dcterms:created xsi:type="dcterms:W3CDTF">2012-07-06T20:13:14Z</dcterms:created>
  <dcterms:modified xsi:type="dcterms:W3CDTF">2018-06-15T13:54:16Z</dcterms:modified>
</cp:coreProperties>
</file>